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58" r:id="rId4"/>
    <p:sldId id="259" r:id="rId5"/>
    <p:sldId id="260" r:id="rId6"/>
    <p:sldId id="280" r:id="rId7"/>
    <p:sldId id="261" r:id="rId8"/>
    <p:sldId id="262" r:id="rId9"/>
    <p:sldId id="263" r:id="rId10"/>
    <p:sldId id="264" r:id="rId11"/>
    <p:sldId id="281" r:id="rId12"/>
    <p:sldId id="265" r:id="rId13"/>
    <p:sldId id="266" r:id="rId14"/>
    <p:sldId id="267" r:id="rId15"/>
    <p:sldId id="269" r:id="rId16"/>
    <p:sldId id="271" r:id="rId17"/>
    <p:sldId id="272" r:id="rId18"/>
    <p:sldId id="273" r:id="rId19"/>
    <p:sldId id="274" r:id="rId20"/>
    <p:sldId id="275" r:id="rId21"/>
    <p:sldId id="276" r:id="rId22"/>
    <p:sldId id="277" r:id="rId23"/>
    <p:sldId id="278" r:id="rId24"/>
    <p:sldId id="279"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71" d="100"/>
          <a:sy n="71" d="100"/>
        </p:scale>
        <p:origin x="-1350"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395DC-D763-4F9C-AF55-FE4180A24857}" type="datetimeFigureOut">
              <a:rPr lang="en-US" smtClean="0"/>
              <a:pPr/>
              <a:t>12/7/2014</a:t>
            </a:fld>
            <a:endParaRPr lang="en-US"/>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3008D-49B5-400C-B122-08DFF4925F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en-US" dirty="0"/>
          </a:p>
        </p:txBody>
      </p:sp>
      <p:sp>
        <p:nvSpPr>
          <p:cNvPr id="4" name="Rezervirano mjesto broja slajda 3"/>
          <p:cNvSpPr>
            <a:spLocks noGrp="1"/>
          </p:cNvSpPr>
          <p:nvPr>
            <p:ph type="sldNum" sz="quarter" idx="10"/>
          </p:nvPr>
        </p:nvSpPr>
        <p:spPr/>
        <p:txBody>
          <a:bodyPr/>
          <a:lstStyle/>
          <a:p>
            <a:fld id="{C743008D-49B5-400C-B122-08DFF4925F5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7" name="Prostoručn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Prostoručno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slov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30" name="Rezervirano mjesto datuma 29"/>
          <p:cNvSpPr>
            <a:spLocks noGrp="1"/>
          </p:cNvSpPr>
          <p:nvPr>
            <p:ph type="dt" sz="half" idx="10"/>
          </p:nvPr>
        </p:nvSpPr>
        <p:spPr/>
        <p:txBody>
          <a:bodyPr/>
          <a:lstStyle/>
          <a:p>
            <a:fld id="{A9A389A5-AE15-40C3-A4DA-35675F0753F3}" type="datetimeFigureOut">
              <a:rPr lang="en-US" smtClean="0"/>
              <a:pPr/>
              <a:t>12/7/2014</a:t>
            </a:fld>
            <a:endParaRPr lang="en-US"/>
          </a:p>
        </p:txBody>
      </p:sp>
      <p:sp>
        <p:nvSpPr>
          <p:cNvPr id="19" name="Rezervirano mjesto podnožja 18"/>
          <p:cNvSpPr>
            <a:spLocks noGrp="1"/>
          </p:cNvSpPr>
          <p:nvPr>
            <p:ph type="ftr" sz="quarter" idx="11"/>
          </p:nvPr>
        </p:nvSpPr>
        <p:spPr/>
        <p:txBody>
          <a:bodyPr/>
          <a:lstStyle/>
          <a:p>
            <a:endParaRPr lang="en-US"/>
          </a:p>
        </p:txBody>
      </p:sp>
      <p:sp>
        <p:nvSpPr>
          <p:cNvPr id="27" name="Rezervirano mjesto broja slajda 26"/>
          <p:cNvSpPr>
            <a:spLocks noGrp="1"/>
          </p:cNvSpPr>
          <p:nvPr>
            <p:ph type="sldNum" sz="quarter" idx="12"/>
          </p:nvPr>
        </p:nvSpPr>
        <p:spPr/>
        <p:txBody>
          <a:bodyPr/>
          <a:lstStyle/>
          <a:p>
            <a:fld id="{D09522F9-F655-46AA-A8A2-A93DB6EE77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9A389A5-AE15-40C3-A4DA-35675F0753F3}" type="datetimeFigureOut">
              <a:rPr lang="en-US" smtClean="0"/>
              <a:pPr/>
              <a:t>12/7/2014</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9A389A5-AE15-40C3-A4DA-35675F0753F3}" type="datetimeFigureOut">
              <a:rPr lang="en-US" smtClean="0"/>
              <a:pPr/>
              <a:t>12/7/2014</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lgn="l">
              <a:defRPr/>
            </a:lvl1p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9A389A5-AE15-40C3-A4DA-35675F0753F3}" type="datetimeFigureOut">
              <a:rPr lang="en-US" smtClean="0"/>
              <a:pPr/>
              <a:t>12/7/2014</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2">
        <a:schemeClr val="bg2"/>
      </p:bgRef>
    </p:bg>
    <p:spTree>
      <p:nvGrpSpPr>
        <p:cNvPr id="1" name=""/>
        <p:cNvGrpSpPr/>
        <p:nvPr/>
      </p:nvGrpSpPr>
      <p:grpSpPr>
        <a:xfrm>
          <a:off x="0" y="0"/>
          <a:ext cx="0" cy="0"/>
          <a:chOff x="0" y="0"/>
          <a:chExt cx="0" cy="0"/>
        </a:xfrm>
      </p:grpSpPr>
      <p:sp>
        <p:nvSpPr>
          <p:cNvPr id="7" name="Prostoručn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Prostoručno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slov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A9A389A5-AE15-40C3-A4DA-35675F0753F3}" type="datetimeFigureOut">
              <a:rPr lang="en-US" smtClean="0"/>
              <a:pPr/>
              <a:t>12/7/2014</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D09522F9-F655-46AA-A8A2-A93DB6EE77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A9A389A5-AE15-40C3-A4DA-35675F0753F3}" type="datetimeFigureOut">
              <a:rPr lang="en-US" smtClean="0"/>
              <a:pPr/>
              <a:t>12/7/2014</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A9A389A5-AE15-40C3-A4DA-35675F0753F3}" type="datetimeFigureOut">
              <a:rPr lang="en-US" smtClean="0"/>
              <a:pPr/>
              <a:t>12/7/2014</a:t>
            </a:fld>
            <a:endParaRPr lang="en-US"/>
          </a:p>
        </p:txBody>
      </p:sp>
      <p:sp>
        <p:nvSpPr>
          <p:cNvPr id="8" name="Rezervirano mjesto podnožja 7"/>
          <p:cNvSpPr>
            <a:spLocks noGrp="1"/>
          </p:cNvSpPr>
          <p:nvPr>
            <p:ph type="ftr" sz="quarter" idx="11"/>
          </p:nvPr>
        </p:nvSpPr>
        <p:spPr/>
        <p:txBody>
          <a:bodyPr/>
          <a:lstStyle/>
          <a:p>
            <a:endParaRPr lang="en-US"/>
          </a:p>
        </p:txBody>
      </p:sp>
      <p:sp>
        <p:nvSpPr>
          <p:cNvPr id="9" name="Rezervirano mjesto broja slajda 8"/>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320"/>
            <a:ext cx="7470648" cy="1143000"/>
          </a:xfrm>
        </p:spPr>
        <p:txBody>
          <a:bodyPr anchor="ctr"/>
          <a:lstStyle>
            <a:lvl1pPr algn="l">
              <a:defRPr sz="4600"/>
            </a:lvl1pPr>
          </a:lstStyle>
          <a:p>
            <a:r>
              <a:rPr kumimoji="0" lang="hr-HR" smtClean="0"/>
              <a:t>Kliknite da biste uredili stil naslova matrice</a:t>
            </a:r>
            <a:endParaRPr kumimoji="0" lang="en-US"/>
          </a:p>
        </p:txBody>
      </p:sp>
      <p:sp>
        <p:nvSpPr>
          <p:cNvPr id="7" name="Rezervirano mjesto datuma 6"/>
          <p:cNvSpPr>
            <a:spLocks noGrp="1"/>
          </p:cNvSpPr>
          <p:nvPr>
            <p:ph type="dt" sz="half" idx="10"/>
          </p:nvPr>
        </p:nvSpPr>
        <p:spPr/>
        <p:txBody>
          <a:bodyPr/>
          <a:lstStyle/>
          <a:p>
            <a:fld id="{A9A389A5-AE15-40C3-A4DA-35675F0753F3}" type="datetimeFigureOut">
              <a:rPr lang="en-US" smtClean="0"/>
              <a:pPr/>
              <a:t>12/7/2014</a:t>
            </a:fld>
            <a:endParaRPr lang="en-US"/>
          </a:p>
        </p:txBody>
      </p:sp>
      <p:sp>
        <p:nvSpPr>
          <p:cNvPr id="8" name="Rezervirano mjesto broja slajda 7"/>
          <p:cNvSpPr>
            <a:spLocks noGrp="1"/>
          </p:cNvSpPr>
          <p:nvPr>
            <p:ph type="sldNum" sz="quarter" idx="11"/>
          </p:nvPr>
        </p:nvSpPr>
        <p:spPr/>
        <p:txBody>
          <a:bodyPr/>
          <a:lstStyle/>
          <a:p>
            <a:fld id="{D09522F9-F655-46AA-A8A2-A93DB6EE77C5}" type="slidenum">
              <a:rPr lang="en-US" smtClean="0"/>
              <a:pPr/>
              <a:t>‹#›</a:t>
            </a:fld>
            <a:endParaRPr lang="en-US"/>
          </a:p>
        </p:txBody>
      </p:sp>
      <p:sp>
        <p:nvSpPr>
          <p:cNvPr id="9" name="Rezervirano mjesto podnožja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A9A389A5-AE15-40C3-A4DA-35675F0753F3}" type="datetimeFigureOut">
              <a:rPr lang="en-US" smtClean="0"/>
              <a:pPr/>
              <a:t>12/7/2014</a:t>
            </a:fld>
            <a:endParaRPr lang="en-US"/>
          </a:p>
        </p:txBody>
      </p:sp>
      <p:sp>
        <p:nvSpPr>
          <p:cNvPr id="3" name="Rezervirano mjesto podnožja 2"/>
          <p:cNvSpPr>
            <a:spLocks noGrp="1"/>
          </p:cNvSpPr>
          <p:nvPr>
            <p:ph type="ftr" sz="quarter" idx="11"/>
          </p:nvPr>
        </p:nvSpPr>
        <p:spPr/>
        <p:txBody>
          <a:bodyPr/>
          <a:lstStyle/>
          <a:p>
            <a:endParaRPr lang="en-US"/>
          </a:p>
        </p:txBody>
      </p:sp>
      <p:sp>
        <p:nvSpPr>
          <p:cNvPr id="4" name="Rezervirano mjesto broja slajda 3"/>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A9A389A5-AE15-40C3-A4DA-35675F0753F3}" type="datetimeFigureOut">
              <a:rPr lang="en-US" smtClean="0"/>
              <a:pPr/>
              <a:t>12/7/2014</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a:xfrm>
            <a:off x="8156448" y="6422064"/>
            <a:ext cx="762000" cy="365125"/>
          </a:xfrm>
        </p:spPr>
        <p:txBody>
          <a:bodyPr/>
          <a:lstStyle/>
          <a:p>
            <a:fld id="{D09522F9-F655-46AA-A8A2-A93DB6EE77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a:xfrm>
            <a:off x="457200" y="6422064"/>
            <a:ext cx="2133600" cy="365125"/>
          </a:xfrm>
        </p:spPr>
        <p:txBody>
          <a:bodyPr/>
          <a:lstStyle/>
          <a:p>
            <a:fld id="{A9A389A5-AE15-40C3-A4DA-35675F0753F3}" type="datetimeFigureOut">
              <a:rPr lang="en-US" smtClean="0"/>
              <a:pPr/>
              <a:t>12/7/2014</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D09522F9-F655-46AA-A8A2-A93DB6EE77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Prostoručno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Prostoručno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Rezervirano mjesto naslova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9A389A5-AE15-40C3-A4DA-35675F0753F3}" type="datetimeFigureOut">
              <a:rPr lang="en-US" smtClean="0"/>
              <a:pPr/>
              <a:t>12/7/2014</a:t>
            </a:fld>
            <a:endParaRPr lang="en-US"/>
          </a:p>
        </p:txBody>
      </p:sp>
      <p:sp>
        <p:nvSpPr>
          <p:cNvPr id="22" name="Rezervirano mjesto podnožj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Rezervirano mjesto broja slajd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09522F9-F655-46AA-A8A2-A93DB6EE77C5}" type="slidenum">
              <a:rPr lang="en-US" smtClean="0"/>
              <a:pPr/>
              <a:t>‹#›</a:t>
            </a:fld>
            <a:endParaRPr lang="en-US"/>
          </a:p>
        </p:txBody>
      </p:sp>
      <p:pic>
        <p:nvPicPr>
          <p:cNvPr id="11" name="Slika 10" descr="images.jpg"/>
          <p:cNvPicPr>
            <a:picLocks noChangeAspect="1"/>
          </p:cNvPicPr>
          <p:nvPr userDrawn="1"/>
        </p:nvPicPr>
        <p:blipFill>
          <a:blip r:embed="rId13" cstate="print"/>
          <a:stretch>
            <a:fillRect/>
          </a:stretch>
        </p:blipFill>
        <p:spPr>
          <a:xfrm>
            <a:off x="1" y="1"/>
            <a:ext cx="1115615" cy="1268760"/>
          </a:xfrm>
          <a:prstGeom prst="rect">
            <a:avLst/>
          </a:prstGeom>
        </p:spPr>
      </p:pic>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 Id="rId9"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2.bin"/><Relationship Id="rId11" Type="http://schemas.openxmlformats.org/officeDocument/2006/relationships/oleObject" Target="../embeddings/oleObject37.bin"/><Relationship Id="rId5" Type="http://schemas.openxmlformats.org/officeDocument/2006/relationships/oleObject" Target="../embeddings/oleObject31.bin"/><Relationship Id="rId10" Type="http://schemas.openxmlformats.org/officeDocument/2006/relationships/oleObject" Target="../embeddings/oleObject36.bin"/><Relationship Id="rId4" Type="http://schemas.openxmlformats.org/officeDocument/2006/relationships/oleObject" Target="../embeddings/oleObject30.bin"/><Relationship Id="rId9"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0" y="2276872"/>
            <a:ext cx="7599320" cy="5162128"/>
          </a:xfrm>
        </p:spPr>
        <p:txBody>
          <a:bodyPr>
            <a:normAutofit/>
          </a:bodyPr>
          <a:lstStyle/>
          <a:p>
            <a:r>
              <a:rPr lang="hr-HR" sz="5400" dirty="0" smtClean="0"/>
              <a:t>PITAGORA,PITAGORIN POUČAK I PITAGOREJSKA ŠKOLA</a:t>
            </a:r>
            <a:endParaRPr lang="en-US" sz="54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115616" y="188640"/>
            <a:ext cx="7467600" cy="6336704"/>
          </a:xfrm>
        </p:spPr>
        <p:txBody>
          <a:bodyPr>
            <a:normAutofit fontScale="92500"/>
          </a:bodyPr>
          <a:lstStyle/>
          <a:p>
            <a:pPr>
              <a:buFont typeface="Arial" pitchFamily="34" charset="0"/>
              <a:buChar char="•"/>
            </a:pPr>
            <a:r>
              <a:rPr lang="hr-HR" dirty="0" smtClean="0"/>
              <a:t>Pet pravilnih geometrijskih tijela(Platonova tijela). Smatra se da je sam Pitagora znao konstruirati prva tri ali ne i posljednja dva.</a:t>
            </a:r>
          </a:p>
          <a:p>
            <a:pPr>
              <a:buFont typeface="Arial" pitchFamily="34" charset="0"/>
              <a:buChar char="•"/>
            </a:pPr>
            <a:r>
              <a:rPr lang="hr-HR" dirty="0" smtClean="0"/>
              <a:t>U astronomiji je Pitagora proučavao da je Zemlja kugla u središtu Svemira. Prepoznao je da se Mjesečeva putanja nalazi pod kutom u odnosu na ekvator. Bio je jedan od prvih koji je primijetio </a:t>
            </a:r>
            <a:r>
              <a:rPr lang="hr-HR" dirty="0" smtClean="0"/>
              <a:t>da je Venera </a:t>
            </a:r>
            <a:r>
              <a:rPr lang="hr-HR" dirty="0" smtClean="0"/>
              <a:t>kao večernja zvijezda bila isti planet </a:t>
            </a:r>
            <a:r>
              <a:rPr lang="hr-HR" dirty="0" smtClean="0"/>
              <a:t>kao i </a:t>
            </a:r>
            <a:r>
              <a:rPr lang="hr-HR" dirty="0" smtClean="0"/>
              <a:t>Venera kao jutarnja zvijezda.</a:t>
            </a:r>
          </a:p>
          <a:p>
            <a:pPr>
              <a:buFont typeface="Arial" pitchFamily="34" charset="0"/>
              <a:buChar char="•"/>
            </a:pPr>
            <a:r>
              <a:rPr lang="hr-HR" dirty="0" smtClean="0"/>
              <a:t>Prema legendi Pitagora je prvi matematičar kojemu je </a:t>
            </a:r>
            <a:r>
              <a:rPr lang="hr-HR" dirty="0" smtClean="0"/>
              <a:t>pao </a:t>
            </a:r>
            <a:r>
              <a:rPr lang="hr-HR" dirty="0" smtClean="0"/>
              <a:t>na pamet sličan način zapisivanja današnjem ASCII-kodu.</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pic>
        <p:nvPicPr>
          <p:cNvPr id="4" name="Rezervirano mjesto sadržaja 3" descr="bn.jpg"/>
          <p:cNvPicPr>
            <a:picLocks noGrp="1" noChangeAspect="1"/>
          </p:cNvPicPr>
          <p:nvPr>
            <p:ph idx="1"/>
          </p:nvPr>
        </p:nvPicPr>
        <p:blipFill>
          <a:blip r:embed="rId2" cstate="print"/>
          <a:stretch>
            <a:fillRect/>
          </a:stretch>
        </p:blipFill>
        <p:spPr>
          <a:xfrm>
            <a:off x="5074568" y="2492896"/>
            <a:ext cx="4069432" cy="2895557"/>
          </a:xfrm>
        </p:spPr>
      </p:pic>
      <p:pic>
        <p:nvPicPr>
          <p:cNvPr id="5" name="Slika 4" descr="gbn.jpg"/>
          <p:cNvPicPr>
            <a:picLocks noChangeAspect="1"/>
          </p:cNvPicPr>
          <p:nvPr/>
        </p:nvPicPr>
        <p:blipFill>
          <a:blip r:embed="rId3" cstate="print"/>
          <a:stretch>
            <a:fillRect/>
          </a:stretch>
        </p:blipFill>
        <p:spPr>
          <a:xfrm>
            <a:off x="179512" y="2492896"/>
            <a:ext cx="4271675" cy="2736304"/>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PITAGORIN POUČAK</a:t>
            </a:r>
            <a:endParaRPr lang="en-US" dirty="0"/>
          </a:p>
        </p:txBody>
      </p:sp>
      <p:sp>
        <p:nvSpPr>
          <p:cNvPr id="3" name="Rezervirano mjesto sadržaja 2"/>
          <p:cNvSpPr>
            <a:spLocks noGrp="1"/>
          </p:cNvSpPr>
          <p:nvPr>
            <p:ph idx="1"/>
          </p:nvPr>
        </p:nvSpPr>
        <p:spPr>
          <a:xfrm>
            <a:off x="467544" y="1196752"/>
            <a:ext cx="7467600" cy="4525963"/>
          </a:xfrm>
        </p:spPr>
        <p:txBody>
          <a:bodyPr/>
          <a:lstStyle/>
          <a:p>
            <a:r>
              <a:rPr lang="hr-HR" dirty="0" smtClean="0"/>
              <a:t>Naravno da je Pitagora poznat najviše po Pitagorinom poučku</a:t>
            </a:r>
          </a:p>
          <a:p>
            <a:r>
              <a:rPr lang="hr-HR" dirty="0" smtClean="0"/>
              <a:t>Pitagorin poučak glasi:Zbroj površina kvadrata nad katetama jednak je površini kvadrata nad hipotenuzom</a:t>
            </a:r>
            <a:endParaRPr lang="en-US" dirty="0"/>
          </a:p>
        </p:txBody>
      </p:sp>
      <p:pic>
        <p:nvPicPr>
          <p:cNvPr id="4" name="Slika 3" descr="Slika1.png"/>
          <p:cNvPicPr>
            <a:picLocks noChangeAspect="1"/>
          </p:cNvPicPr>
          <p:nvPr/>
        </p:nvPicPr>
        <p:blipFill>
          <a:blip r:embed="rId4" cstate="print"/>
          <a:stretch>
            <a:fillRect/>
          </a:stretch>
        </p:blipFill>
        <p:spPr>
          <a:xfrm>
            <a:off x="467544" y="3670055"/>
            <a:ext cx="2913647" cy="3187945"/>
          </a:xfrm>
          <a:prstGeom prst="rect">
            <a:avLst/>
          </a:prstGeom>
        </p:spPr>
      </p:pic>
      <p:graphicFrame>
        <p:nvGraphicFramePr>
          <p:cNvPr id="5" name="Objekt 4"/>
          <p:cNvGraphicFramePr>
            <a:graphicFrameLocks noChangeAspect="1"/>
          </p:cNvGraphicFramePr>
          <p:nvPr/>
        </p:nvGraphicFramePr>
        <p:xfrm>
          <a:off x="3203848" y="4941168"/>
          <a:ext cx="4514002" cy="1224136"/>
        </p:xfrm>
        <a:graphic>
          <a:graphicData uri="http://schemas.openxmlformats.org/presentationml/2006/ole">
            <p:oleObj spid="_x0000_s1026" name="Jednadžba" r:id="rId5" imgW="749160" imgH="203040" progId="Equation.3">
              <p:embed/>
            </p:oleObj>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332656"/>
            <a:ext cx="7467600" cy="1143000"/>
          </a:xfrm>
        </p:spPr>
        <p:txBody>
          <a:bodyPr/>
          <a:lstStyle/>
          <a:p>
            <a:pPr algn="ctr"/>
            <a:r>
              <a:rPr lang="hr-HR" dirty="0" smtClean="0"/>
              <a:t>Primjer 1.</a:t>
            </a:r>
            <a:endParaRPr lang="en-US" dirty="0"/>
          </a:p>
        </p:txBody>
      </p:sp>
      <p:sp>
        <p:nvSpPr>
          <p:cNvPr id="3" name="Rezervirano mjesto sadržaja 2"/>
          <p:cNvSpPr>
            <a:spLocks noGrp="1"/>
          </p:cNvSpPr>
          <p:nvPr>
            <p:ph idx="1"/>
          </p:nvPr>
        </p:nvSpPr>
        <p:spPr/>
        <p:txBody>
          <a:bodyPr/>
          <a:lstStyle/>
          <a:p>
            <a:pPr>
              <a:buNone/>
            </a:pPr>
            <a:r>
              <a:rPr lang="hr-HR" dirty="0" smtClean="0"/>
              <a:t>Duljina kraka a jest 12 cm, a duljina kraka b je </a:t>
            </a:r>
            <a:r>
              <a:rPr lang="hr-HR" dirty="0" err="1" smtClean="0"/>
              <a:t>je</a:t>
            </a:r>
            <a:r>
              <a:rPr lang="hr-HR" dirty="0" smtClean="0"/>
              <a:t> 16 cm. Kolika je duljina hipotenuze?</a:t>
            </a:r>
          </a:p>
          <a:p>
            <a:pPr>
              <a:buNone/>
            </a:pPr>
            <a:endParaRPr lang="en-US" dirty="0"/>
          </a:p>
        </p:txBody>
      </p:sp>
      <p:graphicFrame>
        <p:nvGraphicFramePr>
          <p:cNvPr id="4" name="Objekt 3"/>
          <p:cNvGraphicFramePr>
            <a:graphicFrameLocks noChangeAspect="1"/>
          </p:cNvGraphicFramePr>
          <p:nvPr/>
        </p:nvGraphicFramePr>
        <p:xfrm>
          <a:off x="611560" y="3140968"/>
          <a:ext cx="4025311" cy="3248496"/>
        </p:xfrm>
        <a:graphic>
          <a:graphicData uri="http://schemas.openxmlformats.org/presentationml/2006/ole">
            <p:oleObj spid="_x0000_s2050" name="Jednadžba" r:id="rId3" imgW="1447560" imgH="1168200" progId="Equation.3">
              <p:embed/>
            </p:oleObj>
          </a:graphicData>
        </a:graphic>
      </p:graphicFrame>
      <p:sp>
        <p:nvSpPr>
          <p:cNvPr id="5" name="TekstniOkvir 4"/>
          <p:cNvSpPr txBox="1"/>
          <p:nvPr/>
        </p:nvSpPr>
        <p:spPr>
          <a:xfrm>
            <a:off x="3707904" y="5229200"/>
            <a:ext cx="5184576" cy="553998"/>
          </a:xfrm>
          <a:prstGeom prst="rect">
            <a:avLst/>
          </a:prstGeom>
          <a:noFill/>
        </p:spPr>
        <p:txBody>
          <a:bodyPr wrap="square" rtlCol="0">
            <a:spAutoFit/>
          </a:bodyPr>
          <a:lstStyle/>
          <a:p>
            <a:r>
              <a:rPr lang="hr-HR" sz="3000" dirty="0" smtClean="0"/>
              <a:t>Duljina hipotenuze je 20 cm.</a:t>
            </a:r>
            <a:endParaRPr lang="en-US" sz="3000" dirty="0"/>
          </a:p>
        </p:txBody>
      </p:sp>
      <p:grpSp>
        <p:nvGrpSpPr>
          <p:cNvPr id="13" name="Grupa 12"/>
          <p:cNvGrpSpPr/>
          <p:nvPr/>
        </p:nvGrpSpPr>
        <p:grpSpPr>
          <a:xfrm>
            <a:off x="4788024" y="2852936"/>
            <a:ext cx="3240360" cy="2416334"/>
            <a:chOff x="4788024" y="2852936"/>
            <a:chExt cx="3240360" cy="2416334"/>
          </a:xfrm>
        </p:grpSpPr>
        <p:grpSp>
          <p:nvGrpSpPr>
            <p:cNvPr id="9" name="Grupa 8"/>
            <p:cNvGrpSpPr/>
            <p:nvPr/>
          </p:nvGrpSpPr>
          <p:grpSpPr>
            <a:xfrm>
              <a:off x="5148064" y="2852936"/>
              <a:ext cx="2880320" cy="2016224"/>
              <a:chOff x="5148064" y="2852936"/>
              <a:chExt cx="2880320" cy="2016224"/>
            </a:xfrm>
          </p:grpSpPr>
          <p:sp>
            <p:nvSpPr>
              <p:cNvPr id="7" name="Pravokutni trokut 6"/>
              <p:cNvSpPr/>
              <p:nvPr/>
            </p:nvSpPr>
            <p:spPr>
              <a:xfrm>
                <a:off x="5148064" y="2852936"/>
                <a:ext cx="2880320" cy="2016224"/>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ravokutnik 7"/>
              <p:cNvSpPr/>
              <p:nvPr/>
            </p:nvSpPr>
            <p:spPr>
              <a:xfrm>
                <a:off x="5148064" y="4725144"/>
                <a:ext cx="21602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kstniOkvir 9"/>
            <p:cNvSpPr txBox="1"/>
            <p:nvPr/>
          </p:nvSpPr>
          <p:spPr>
            <a:xfrm rot="2099926">
              <a:off x="6278208" y="3754473"/>
              <a:ext cx="1512168" cy="400110"/>
            </a:xfrm>
            <a:prstGeom prst="rect">
              <a:avLst/>
            </a:prstGeom>
            <a:noFill/>
          </p:spPr>
          <p:txBody>
            <a:bodyPr wrap="square" rtlCol="0">
              <a:spAutoFit/>
            </a:bodyPr>
            <a:lstStyle/>
            <a:p>
              <a:r>
                <a:rPr lang="hr-HR" sz="2000" dirty="0" smtClean="0"/>
                <a:t>c</a:t>
              </a:r>
              <a:endParaRPr lang="en-US" sz="2000" dirty="0"/>
            </a:p>
          </p:txBody>
        </p:sp>
        <p:sp>
          <p:nvSpPr>
            <p:cNvPr id="11" name="TekstniOkvir 10"/>
            <p:cNvSpPr txBox="1"/>
            <p:nvPr/>
          </p:nvSpPr>
          <p:spPr>
            <a:xfrm rot="16200000">
              <a:off x="4231995" y="3624989"/>
              <a:ext cx="1512168" cy="400110"/>
            </a:xfrm>
            <a:prstGeom prst="rect">
              <a:avLst/>
            </a:prstGeom>
            <a:noFill/>
          </p:spPr>
          <p:txBody>
            <a:bodyPr wrap="square" rtlCol="0">
              <a:spAutoFit/>
            </a:bodyPr>
            <a:lstStyle/>
            <a:p>
              <a:r>
                <a:rPr lang="hr-HR" sz="2000" dirty="0" smtClean="0"/>
                <a:t>a=12 cm</a:t>
              </a:r>
              <a:endParaRPr lang="en-US" sz="2000" dirty="0"/>
            </a:p>
          </p:txBody>
        </p:sp>
        <p:sp>
          <p:nvSpPr>
            <p:cNvPr id="12" name="TekstniOkvir 11"/>
            <p:cNvSpPr txBox="1"/>
            <p:nvPr/>
          </p:nvSpPr>
          <p:spPr>
            <a:xfrm>
              <a:off x="5724128" y="4869160"/>
              <a:ext cx="1368152" cy="400110"/>
            </a:xfrm>
            <a:prstGeom prst="rect">
              <a:avLst/>
            </a:prstGeom>
            <a:noFill/>
          </p:spPr>
          <p:txBody>
            <a:bodyPr wrap="square" rtlCol="0">
              <a:spAutoFit/>
            </a:bodyPr>
            <a:lstStyle/>
            <a:p>
              <a:r>
                <a:rPr lang="hr-HR" sz="2000" dirty="0" smtClean="0"/>
                <a:t>b=16cm</a:t>
              </a:r>
              <a:endParaRPr lang="en-US" sz="2000" dirty="0"/>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Primjer 2.</a:t>
            </a:r>
            <a:endParaRPr lang="en-US" dirty="0"/>
          </a:p>
        </p:txBody>
      </p:sp>
      <p:sp>
        <p:nvSpPr>
          <p:cNvPr id="3" name="Rezervirano mjesto sadržaja 2"/>
          <p:cNvSpPr>
            <a:spLocks noGrp="1"/>
          </p:cNvSpPr>
          <p:nvPr>
            <p:ph idx="1"/>
          </p:nvPr>
        </p:nvSpPr>
        <p:spPr/>
        <p:txBody>
          <a:bodyPr/>
          <a:lstStyle/>
          <a:p>
            <a:pPr>
              <a:buNone/>
            </a:pPr>
            <a:r>
              <a:rPr lang="hr-HR" dirty="0" smtClean="0"/>
              <a:t>Duljina kraka b je 12 </a:t>
            </a:r>
            <a:r>
              <a:rPr lang="hr-HR" dirty="0" err="1" smtClean="0"/>
              <a:t>dm.Duljina</a:t>
            </a:r>
            <a:r>
              <a:rPr lang="hr-HR" dirty="0" smtClean="0"/>
              <a:t> hipotenuze je 13 </a:t>
            </a:r>
            <a:r>
              <a:rPr lang="hr-HR" dirty="0" err="1" smtClean="0"/>
              <a:t>dm.Kolika</a:t>
            </a:r>
            <a:r>
              <a:rPr lang="hr-HR" dirty="0" smtClean="0"/>
              <a:t> je duljina kraka a?</a:t>
            </a:r>
          </a:p>
          <a:p>
            <a:pPr>
              <a:buNone/>
            </a:pPr>
            <a:endParaRPr lang="hr-HR" dirty="0" smtClean="0"/>
          </a:p>
          <a:p>
            <a:pPr>
              <a:buNone/>
            </a:pPr>
            <a:endParaRPr lang="en-US" dirty="0"/>
          </a:p>
        </p:txBody>
      </p:sp>
      <p:graphicFrame>
        <p:nvGraphicFramePr>
          <p:cNvPr id="4" name="Objekt 3"/>
          <p:cNvGraphicFramePr>
            <a:graphicFrameLocks noChangeAspect="1"/>
          </p:cNvGraphicFramePr>
          <p:nvPr/>
        </p:nvGraphicFramePr>
        <p:xfrm>
          <a:off x="539552" y="3068960"/>
          <a:ext cx="3672408" cy="3545774"/>
        </p:xfrm>
        <a:graphic>
          <a:graphicData uri="http://schemas.openxmlformats.org/presentationml/2006/ole">
            <p:oleObj spid="_x0000_s3074" name="Jednadžba" r:id="rId3" imgW="1473120" imgH="1422360" progId="Equation.3">
              <p:embed/>
            </p:oleObj>
          </a:graphicData>
        </a:graphic>
      </p:graphicFrame>
      <p:sp>
        <p:nvSpPr>
          <p:cNvPr id="5" name="TekstniOkvir 4"/>
          <p:cNvSpPr txBox="1"/>
          <p:nvPr/>
        </p:nvSpPr>
        <p:spPr>
          <a:xfrm>
            <a:off x="3203848" y="5805264"/>
            <a:ext cx="5472608" cy="553998"/>
          </a:xfrm>
          <a:prstGeom prst="rect">
            <a:avLst/>
          </a:prstGeom>
          <a:noFill/>
        </p:spPr>
        <p:txBody>
          <a:bodyPr wrap="square" rtlCol="0">
            <a:spAutoFit/>
          </a:bodyPr>
          <a:lstStyle/>
          <a:p>
            <a:r>
              <a:rPr lang="hr-HR" sz="3000" dirty="0" smtClean="0"/>
              <a:t>Duljina kraka a je 5 dm.</a:t>
            </a:r>
            <a:endParaRPr lang="en-US" sz="3000" dirty="0"/>
          </a:p>
        </p:txBody>
      </p:sp>
      <p:grpSp>
        <p:nvGrpSpPr>
          <p:cNvPr id="11" name="Grupa 10"/>
          <p:cNvGrpSpPr/>
          <p:nvPr/>
        </p:nvGrpSpPr>
        <p:grpSpPr>
          <a:xfrm>
            <a:off x="4572000" y="2780928"/>
            <a:ext cx="4104456" cy="3064406"/>
            <a:chOff x="4572000" y="2780928"/>
            <a:chExt cx="4104456" cy="3064406"/>
          </a:xfrm>
        </p:grpSpPr>
        <p:sp>
          <p:nvSpPr>
            <p:cNvPr id="6" name="Pravokutni trokut 5"/>
            <p:cNvSpPr/>
            <p:nvPr/>
          </p:nvSpPr>
          <p:spPr>
            <a:xfrm>
              <a:off x="4932040" y="2780928"/>
              <a:ext cx="3744416" cy="266429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kstniOkvir 6"/>
            <p:cNvSpPr txBox="1"/>
            <p:nvPr/>
          </p:nvSpPr>
          <p:spPr>
            <a:xfrm rot="2089479">
              <a:off x="5985912" y="3676620"/>
              <a:ext cx="1656184" cy="400110"/>
            </a:xfrm>
            <a:prstGeom prst="rect">
              <a:avLst/>
            </a:prstGeom>
            <a:noFill/>
          </p:spPr>
          <p:txBody>
            <a:bodyPr wrap="square" rtlCol="0">
              <a:spAutoFit/>
            </a:bodyPr>
            <a:lstStyle/>
            <a:p>
              <a:r>
                <a:rPr lang="hr-HR" sz="2000" dirty="0" smtClean="0"/>
                <a:t>c=13 dm</a:t>
              </a:r>
              <a:endParaRPr lang="en-US" sz="2000" dirty="0"/>
            </a:p>
          </p:txBody>
        </p:sp>
        <p:sp>
          <p:nvSpPr>
            <p:cNvPr id="8" name="TekstniOkvir 7"/>
            <p:cNvSpPr txBox="1"/>
            <p:nvPr/>
          </p:nvSpPr>
          <p:spPr>
            <a:xfrm>
              <a:off x="4572000" y="3933056"/>
              <a:ext cx="1008112" cy="400110"/>
            </a:xfrm>
            <a:prstGeom prst="rect">
              <a:avLst/>
            </a:prstGeom>
            <a:noFill/>
          </p:spPr>
          <p:txBody>
            <a:bodyPr wrap="square" rtlCol="0">
              <a:spAutoFit/>
            </a:bodyPr>
            <a:lstStyle/>
            <a:p>
              <a:r>
                <a:rPr lang="hr-HR" sz="2000" dirty="0" smtClean="0"/>
                <a:t>a</a:t>
              </a:r>
              <a:endParaRPr lang="en-US" sz="2000" dirty="0"/>
            </a:p>
          </p:txBody>
        </p:sp>
        <p:sp>
          <p:nvSpPr>
            <p:cNvPr id="9" name="TekstniOkvir 8"/>
            <p:cNvSpPr txBox="1"/>
            <p:nvPr/>
          </p:nvSpPr>
          <p:spPr>
            <a:xfrm>
              <a:off x="5724128" y="5445224"/>
              <a:ext cx="1656184" cy="400110"/>
            </a:xfrm>
            <a:prstGeom prst="rect">
              <a:avLst/>
            </a:prstGeom>
            <a:noFill/>
          </p:spPr>
          <p:txBody>
            <a:bodyPr wrap="square" rtlCol="0">
              <a:spAutoFit/>
            </a:bodyPr>
            <a:lstStyle/>
            <a:p>
              <a:r>
                <a:rPr lang="hr-HR" sz="2000" dirty="0" smtClean="0"/>
                <a:t>b=12 dm</a:t>
              </a:r>
              <a:endParaRPr lang="en-US" sz="2000" dirty="0"/>
            </a:p>
          </p:txBody>
        </p:sp>
        <p:sp>
          <p:nvSpPr>
            <p:cNvPr id="10" name="Pravokutnik 9"/>
            <p:cNvSpPr/>
            <p:nvPr/>
          </p:nvSpPr>
          <p:spPr>
            <a:xfrm>
              <a:off x="4932040" y="5301208"/>
              <a:ext cx="21602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260648"/>
            <a:ext cx="7467600" cy="1143000"/>
          </a:xfrm>
        </p:spPr>
        <p:txBody>
          <a:bodyPr>
            <a:normAutofit fontScale="90000"/>
          </a:bodyPr>
          <a:lstStyle/>
          <a:p>
            <a:pPr algn="ctr"/>
            <a:r>
              <a:rPr lang="hr-HR" dirty="0" smtClean="0"/>
              <a:t>Primjer 3.-primjena u stvarnom životu</a:t>
            </a:r>
            <a:endParaRPr lang="en-US" dirty="0"/>
          </a:p>
        </p:txBody>
      </p:sp>
      <p:sp>
        <p:nvSpPr>
          <p:cNvPr id="3" name="Rezervirano mjesto sadržaja 2"/>
          <p:cNvSpPr>
            <a:spLocks noGrp="1"/>
          </p:cNvSpPr>
          <p:nvPr>
            <p:ph idx="1"/>
          </p:nvPr>
        </p:nvSpPr>
        <p:spPr>
          <a:xfrm>
            <a:off x="395536" y="1340768"/>
            <a:ext cx="7467600" cy="4525963"/>
          </a:xfrm>
        </p:spPr>
        <p:txBody>
          <a:bodyPr/>
          <a:lstStyle/>
          <a:p>
            <a:pPr>
              <a:buNone/>
            </a:pPr>
            <a:r>
              <a:rPr lang="hr-HR" dirty="0" smtClean="0"/>
              <a:t>Ljestve duge 2.5m naslonjene su na zid. Donji kraj ljestava udaljen je od zida 0.7 m. Koju visinu ljestve dosežu?</a:t>
            </a:r>
          </a:p>
          <a:p>
            <a:pPr>
              <a:buNone/>
            </a:pPr>
            <a:endParaRPr lang="en-US" dirty="0"/>
          </a:p>
        </p:txBody>
      </p:sp>
      <p:graphicFrame>
        <p:nvGraphicFramePr>
          <p:cNvPr id="4" name="Objekt 3"/>
          <p:cNvGraphicFramePr>
            <a:graphicFrameLocks noChangeAspect="1"/>
          </p:cNvGraphicFramePr>
          <p:nvPr/>
        </p:nvGraphicFramePr>
        <p:xfrm>
          <a:off x="611560" y="2935777"/>
          <a:ext cx="4104456" cy="3922223"/>
        </p:xfrm>
        <a:graphic>
          <a:graphicData uri="http://schemas.openxmlformats.org/presentationml/2006/ole">
            <p:oleObj spid="_x0000_s4098" name="Jednadžba" r:id="rId3" imgW="1371600" imgH="1422360" progId="Equation.3">
              <p:embed/>
            </p:oleObj>
          </a:graphicData>
        </a:graphic>
      </p:graphicFrame>
      <p:sp>
        <p:nvSpPr>
          <p:cNvPr id="7" name="TekstniOkvir 6"/>
          <p:cNvSpPr txBox="1"/>
          <p:nvPr/>
        </p:nvSpPr>
        <p:spPr>
          <a:xfrm>
            <a:off x="2915816" y="6021288"/>
            <a:ext cx="6048672" cy="553998"/>
          </a:xfrm>
          <a:prstGeom prst="rect">
            <a:avLst/>
          </a:prstGeom>
          <a:noFill/>
        </p:spPr>
        <p:txBody>
          <a:bodyPr wrap="square" rtlCol="0">
            <a:spAutoFit/>
          </a:bodyPr>
          <a:lstStyle/>
          <a:p>
            <a:r>
              <a:rPr lang="hr-HR" sz="3000" dirty="0" smtClean="0"/>
              <a:t>Ljestve dosežu visinu od 2.4 m.</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84" y="260648"/>
            <a:ext cx="7467600" cy="1143000"/>
          </a:xfrm>
        </p:spPr>
        <p:txBody>
          <a:bodyPr>
            <a:normAutofit fontScale="90000"/>
          </a:bodyPr>
          <a:lstStyle/>
          <a:p>
            <a:pPr algn="ctr"/>
            <a:r>
              <a:rPr lang="hr-HR" dirty="0" smtClean="0"/>
              <a:t>Primjer 4.-primjena na kvadrat</a:t>
            </a:r>
            <a:endParaRPr lang="en-US" dirty="0"/>
          </a:p>
        </p:txBody>
      </p:sp>
      <p:sp>
        <p:nvSpPr>
          <p:cNvPr id="3" name="Rezervirano mjesto sadržaja 2"/>
          <p:cNvSpPr>
            <a:spLocks noGrp="1"/>
          </p:cNvSpPr>
          <p:nvPr>
            <p:ph idx="1"/>
          </p:nvPr>
        </p:nvSpPr>
        <p:spPr/>
        <p:txBody>
          <a:bodyPr/>
          <a:lstStyle/>
          <a:p>
            <a:pPr>
              <a:buNone/>
            </a:pPr>
            <a:r>
              <a:rPr lang="hr-HR" dirty="0" smtClean="0"/>
              <a:t>Duljina dijagonale pravokutnika je 8√2 cm. Koliki je opseg i površina kvadrata?</a:t>
            </a:r>
            <a:endParaRPr lang="en-US" dirty="0"/>
          </a:p>
        </p:txBody>
      </p:sp>
      <p:grpSp>
        <p:nvGrpSpPr>
          <p:cNvPr id="21" name="Grupa 20"/>
          <p:cNvGrpSpPr/>
          <p:nvPr/>
        </p:nvGrpSpPr>
        <p:grpSpPr>
          <a:xfrm>
            <a:off x="5652120" y="2204864"/>
            <a:ext cx="2736304" cy="3002270"/>
            <a:chOff x="5652120" y="2204864"/>
            <a:chExt cx="2736304" cy="3002270"/>
          </a:xfrm>
        </p:grpSpPr>
        <p:grpSp>
          <p:nvGrpSpPr>
            <p:cNvPr id="19" name="Grupa 18"/>
            <p:cNvGrpSpPr/>
            <p:nvPr/>
          </p:nvGrpSpPr>
          <p:grpSpPr>
            <a:xfrm>
              <a:off x="5652120" y="2204864"/>
              <a:ext cx="2736304" cy="3002270"/>
              <a:chOff x="5652120" y="2204864"/>
              <a:chExt cx="2736304" cy="3002270"/>
            </a:xfrm>
          </p:grpSpPr>
          <p:grpSp>
            <p:nvGrpSpPr>
              <p:cNvPr id="10" name="Grupa 9"/>
              <p:cNvGrpSpPr/>
              <p:nvPr/>
            </p:nvGrpSpPr>
            <p:grpSpPr>
              <a:xfrm>
                <a:off x="5652120" y="2204864"/>
                <a:ext cx="2736304" cy="3002270"/>
                <a:chOff x="5652120" y="2204864"/>
                <a:chExt cx="2736304" cy="3002270"/>
              </a:xfrm>
            </p:grpSpPr>
            <p:sp>
              <p:nvSpPr>
                <p:cNvPr id="5" name="Pravokutnik 4"/>
                <p:cNvSpPr/>
                <p:nvPr/>
              </p:nvSpPr>
              <p:spPr>
                <a:xfrm>
                  <a:off x="6084168" y="2708920"/>
                  <a:ext cx="201622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niOkvir 5"/>
                <p:cNvSpPr txBox="1"/>
                <p:nvPr/>
              </p:nvSpPr>
              <p:spPr>
                <a:xfrm>
                  <a:off x="6948264" y="4653136"/>
                  <a:ext cx="397866" cy="553998"/>
                </a:xfrm>
                <a:prstGeom prst="rect">
                  <a:avLst/>
                </a:prstGeom>
                <a:noFill/>
              </p:spPr>
              <p:txBody>
                <a:bodyPr wrap="none" rtlCol="0">
                  <a:spAutoFit/>
                </a:bodyPr>
                <a:lstStyle/>
                <a:p>
                  <a:r>
                    <a:rPr lang="hr-HR" sz="3000" dirty="0" smtClean="0"/>
                    <a:t>a</a:t>
                  </a:r>
                  <a:endParaRPr lang="en-US" sz="3000" dirty="0"/>
                </a:p>
              </p:txBody>
            </p:sp>
            <p:sp>
              <p:nvSpPr>
                <p:cNvPr id="7" name="TekstniOkvir 6"/>
                <p:cNvSpPr txBox="1"/>
                <p:nvPr/>
              </p:nvSpPr>
              <p:spPr>
                <a:xfrm>
                  <a:off x="8028384" y="3356992"/>
                  <a:ext cx="360040" cy="553998"/>
                </a:xfrm>
                <a:prstGeom prst="rect">
                  <a:avLst/>
                </a:prstGeom>
                <a:noFill/>
              </p:spPr>
              <p:txBody>
                <a:bodyPr wrap="square" rtlCol="0">
                  <a:spAutoFit/>
                </a:bodyPr>
                <a:lstStyle/>
                <a:p>
                  <a:r>
                    <a:rPr lang="hr-HR" sz="3000" dirty="0" smtClean="0"/>
                    <a:t>a</a:t>
                  </a:r>
                  <a:endParaRPr lang="en-US" sz="3000" dirty="0"/>
                </a:p>
              </p:txBody>
            </p:sp>
            <p:sp>
              <p:nvSpPr>
                <p:cNvPr id="8" name="TekstniOkvir 7"/>
                <p:cNvSpPr txBox="1"/>
                <p:nvPr/>
              </p:nvSpPr>
              <p:spPr>
                <a:xfrm>
                  <a:off x="6948264" y="2204864"/>
                  <a:ext cx="864096" cy="553998"/>
                </a:xfrm>
                <a:prstGeom prst="rect">
                  <a:avLst/>
                </a:prstGeom>
                <a:noFill/>
              </p:spPr>
              <p:txBody>
                <a:bodyPr wrap="square" rtlCol="0">
                  <a:spAutoFit/>
                </a:bodyPr>
                <a:lstStyle/>
                <a:p>
                  <a:r>
                    <a:rPr lang="hr-HR" sz="3000" dirty="0" smtClean="0"/>
                    <a:t>a</a:t>
                  </a:r>
                  <a:endParaRPr lang="en-US" sz="3000" dirty="0"/>
                </a:p>
              </p:txBody>
            </p:sp>
            <p:sp>
              <p:nvSpPr>
                <p:cNvPr id="9" name="TekstniOkvir 8"/>
                <p:cNvSpPr txBox="1"/>
                <p:nvPr/>
              </p:nvSpPr>
              <p:spPr>
                <a:xfrm>
                  <a:off x="5652120" y="3212976"/>
                  <a:ext cx="432048" cy="553998"/>
                </a:xfrm>
                <a:prstGeom prst="rect">
                  <a:avLst/>
                </a:prstGeom>
                <a:noFill/>
              </p:spPr>
              <p:txBody>
                <a:bodyPr wrap="square" rtlCol="0">
                  <a:spAutoFit/>
                </a:bodyPr>
                <a:lstStyle/>
                <a:p>
                  <a:r>
                    <a:rPr lang="hr-HR" sz="3000" dirty="0" smtClean="0"/>
                    <a:t>a</a:t>
                  </a:r>
                  <a:endParaRPr lang="en-US" sz="3000" dirty="0"/>
                </a:p>
              </p:txBody>
            </p:sp>
          </p:grpSp>
          <p:cxnSp>
            <p:nvCxnSpPr>
              <p:cNvPr id="15" name="Ravni poveznik 14"/>
              <p:cNvCxnSpPr/>
              <p:nvPr/>
            </p:nvCxnSpPr>
            <p:spPr>
              <a:xfrm>
                <a:off x="6084168" y="2708920"/>
                <a:ext cx="2016224" cy="2016224"/>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Pravokutnik 15"/>
              <p:cNvSpPr/>
              <p:nvPr/>
            </p:nvSpPr>
            <p:spPr>
              <a:xfrm>
                <a:off x="6084168" y="4509120"/>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ravokutnik 17"/>
              <p:cNvSpPr/>
              <p:nvPr/>
            </p:nvSpPr>
            <p:spPr>
              <a:xfrm>
                <a:off x="7884368" y="2708920"/>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kstniOkvir 19"/>
            <p:cNvSpPr txBox="1"/>
            <p:nvPr/>
          </p:nvSpPr>
          <p:spPr>
            <a:xfrm rot="2635618">
              <a:off x="7084772" y="3273486"/>
              <a:ext cx="397866" cy="553998"/>
            </a:xfrm>
            <a:prstGeom prst="rect">
              <a:avLst/>
            </a:prstGeom>
            <a:noFill/>
          </p:spPr>
          <p:txBody>
            <a:bodyPr wrap="none" rtlCol="0">
              <a:spAutoFit/>
            </a:bodyPr>
            <a:lstStyle/>
            <a:p>
              <a:r>
                <a:rPr lang="hr-HR" sz="3000" dirty="0" smtClean="0"/>
                <a:t>d</a:t>
              </a:r>
              <a:endParaRPr lang="en-US" sz="3000" dirty="0"/>
            </a:p>
          </p:txBody>
        </p:sp>
      </p:grpSp>
      <p:graphicFrame>
        <p:nvGraphicFramePr>
          <p:cNvPr id="23" name="Objekt 22"/>
          <p:cNvGraphicFramePr>
            <a:graphicFrameLocks noChangeAspect="1"/>
          </p:cNvGraphicFramePr>
          <p:nvPr/>
        </p:nvGraphicFramePr>
        <p:xfrm>
          <a:off x="1979712" y="2636912"/>
          <a:ext cx="2312516" cy="2088232"/>
        </p:xfrm>
        <a:graphic>
          <a:graphicData uri="http://schemas.openxmlformats.org/presentationml/2006/ole">
            <p:oleObj spid="_x0000_s28675" name="Jednadžba" r:id="rId3" imgW="736560" imgH="965160" progId="Equation.3">
              <p:embed/>
            </p:oleObj>
          </a:graphicData>
        </a:graphic>
      </p:graphicFrame>
      <p:graphicFrame>
        <p:nvGraphicFramePr>
          <p:cNvPr id="17" name="Objekt 16"/>
          <p:cNvGraphicFramePr>
            <a:graphicFrameLocks noChangeAspect="1"/>
          </p:cNvGraphicFramePr>
          <p:nvPr/>
        </p:nvGraphicFramePr>
        <p:xfrm>
          <a:off x="323528" y="4581128"/>
          <a:ext cx="2092105" cy="1973685"/>
        </p:xfrm>
        <a:graphic>
          <a:graphicData uri="http://schemas.openxmlformats.org/presentationml/2006/ole">
            <p:oleObj spid="_x0000_s28676" name="Jednadžba" r:id="rId4" imgW="672840" imgH="634680" progId="Equation.3">
              <p:embed/>
            </p:oleObj>
          </a:graphicData>
        </a:graphic>
      </p:graphicFrame>
      <p:graphicFrame>
        <p:nvGraphicFramePr>
          <p:cNvPr id="22" name="Objekt 21"/>
          <p:cNvGraphicFramePr>
            <a:graphicFrameLocks noChangeAspect="1"/>
          </p:cNvGraphicFramePr>
          <p:nvPr/>
        </p:nvGraphicFramePr>
        <p:xfrm>
          <a:off x="2555776" y="4437112"/>
          <a:ext cx="2165491" cy="2204864"/>
        </p:xfrm>
        <a:graphic>
          <a:graphicData uri="http://schemas.openxmlformats.org/presentationml/2006/ole">
            <p:oleObj spid="_x0000_s28677" name="Jednadžba" r:id="rId5" imgW="698400" imgH="711000" progId="Equation.3">
              <p:embed/>
            </p:oleObj>
          </a:graphicData>
        </a:graphic>
      </p:graphicFrame>
      <p:sp>
        <p:nvSpPr>
          <p:cNvPr id="24" name="TekstniOkvir 23"/>
          <p:cNvSpPr txBox="1"/>
          <p:nvPr/>
        </p:nvSpPr>
        <p:spPr>
          <a:xfrm>
            <a:off x="4716016" y="5085184"/>
            <a:ext cx="4572000" cy="1477328"/>
          </a:xfrm>
          <a:prstGeom prst="rect">
            <a:avLst/>
          </a:prstGeom>
          <a:noFill/>
        </p:spPr>
        <p:txBody>
          <a:bodyPr wrap="square" rtlCol="0">
            <a:spAutoFit/>
          </a:bodyPr>
          <a:lstStyle/>
          <a:p>
            <a:r>
              <a:rPr lang="hr-HR" sz="3000" dirty="0" smtClean="0"/>
              <a:t>Opseg zadanog kvadrata je 32 cm,a površina  64 cm kvadratnih.</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ox(in)">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smtClean="0"/>
              <a:t>Primjer 5.-primjena na pravokutnik</a:t>
            </a:r>
            <a:endParaRPr lang="en-US" dirty="0"/>
          </a:p>
        </p:txBody>
      </p:sp>
      <p:sp>
        <p:nvSpPr>
          <p:cNvPr id="3" name="Rezervirano mjesto sadržaja 2"/>
          <p:cNvSpPr>
            <a:spLocks noGrp="1"/>
          </p:cNvSpPr>
          <p:nvPr>
            <p:ph idx="1"/>
          </p:nvPr>
        </p:nvSpPr>
        <p:spPr>
          <a:xfrm>
            <a:off x="467544" y="1556792"/>
            <a:ext cx="7467600" cy="4525963"/>
          </a:xfrm>
        </p:spPr>
        <p:txBody>
          <a:bodyPr/>
          <a:lstStyle/>
          <a:p>
            <a:pPr>
              <a:buNone/>
            </a:pPr>
            <a:r>
              <a:rPr lang="hr-HR" dirty="0" smtClean="0"/>
              <a:t>Duljina dijagonale pravokutnika je 5 cm,a duljina jedne stranice 2 cm. Koliki je opseg i površina pravokutnika?</a:t>
            </a:r>
            <a:endParaRPr lang="en-US" dirty="0"/>
          </a:p>
        </p:txBody>
      </p:sp>
      <p:grpSp>
        <p:nvGrpSpPr>
          <p:cNvPr id="14" name="Grupa 13"/>
          <p:cNvGrpSpPr/>
          <p:nvPr/>
        </p:nvGrpSpPr>
        <p:grpSpPr>
          <a:xfrm>
            <a:off x="6588224" y="2636912"/>
            <a:ext cx="2270074" cy="1850142"/>
            <a:chOff x="6588224" y="2636912"/>
            <a:chExt cx="2270074" cy="1850142"/>
          </a:xfrm>
        </p:grpSpPr>
        <p:sp>
          <p:nvSpPr>
            <p:cNvPr id="4" name="Pravokutnik 3"/>
            <p:cNvSpPr/>
            <p:nvPr/>
          </p:nvSpPr>
          <p:spPr>
            <a:xfrm>
              <a:off x="6948264" y="3140968"/>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kstniOkvir 4"/>
            <p:cNvSpPr txBox="1"/>
            <p:nvPr/>
          </p:nvSpPr>
          <p:spPr>
            <a:xfrm>
              <a:off x="7524328" y="3933056"/>
              <a:ext cx="397866" cy="553998"/>
            </a:xfrm>
            <a:prstGeom prst="rect">
              <a:avLst/>
            </a:prstGeom>
            <a:noFill/>
          </p:spPr>
          <p:txBody>
            <a:bodyPr wrap="square" rtlCol="0">
              <a:spAutoFit/>
            </a:bodyPr>
            <a:lstStyle/>
            <a:p>
              <a:r>
                <a:rPr lang="hr-HR" sz="3000" dirty="0" smtClean="0"/>
                <a:t>a</a:t>
              </a:r>
              <a:endParaRPr lang="en-US" sz="3000" dirty="0"/>
            </a:p>
          </p:txBody>
        </p:sp>
        <p:sp>
          <p:nvSpPr>
            <p:cNvPr id="6" name="TekstniOkvir 5"/>
            <p:cNvSpPr txBox="1"/>
            <p:nvPr/>
          </p:nvSpPr>
          <p:spPr>
            <a:xfrm>
              <a:off x="7524328" y="2636912"/>
              <a:ext cx="397866" cy="553998"/>
            </a:xfrm>
            <a:prstGeom prst="rect">
              <a:avLst/>
            </a:prstGeom>
            <a:noFill/>
          </p:spPr>
          <p:txBody>
            <a:bodyPr wrap="none" rtlCol="0">
              <a:spAutoFit/>
            </a:bodyPr>
            <a:lstStyle/>
            <a:p>
              <a:r>
                <a:rPr lang="hr-HR" sz="3000" dirty="0" smtClean="0"/>
                <a:t>a</a:t>
              </a:r>
              <a:endParaRPr lang="en-US" sz="3000" dirty="0"/>
            </a:p>
          </p:txBody>
        </p:sp>
        <p:sp>
          <p:nvSpPr>
            <p:cNvPr id="7" name="TekstniOkvir 6"/>
            <p:cNvSpPr txBox="1"/>
            <p:nvPr/>
          </p:nvSpPr>
          <p:spPr>
            <a:xfrm>
              <a:off x="6588224" y="3356992"/>
              <a:ext cx="397866" cy="553998"/>
            </a:xfrm>
            <a:prstGeom prst="rect">
              <a:avLst/>
            </a:prstGeom>
            <a:noFill/>
          </p:spPr>
          <p:txBody>
            <a:bodyPr wrap="none" rtlCol="0">
              <a:spAutoFit/>
            </a:bodyPr>
            <a:lstStyle/>
            <a:p>
              <a:r>
                <a:rPr lang="hr-HR" sz="3000" dirty="0" smtClean="0"/>
                <a:t>b</a:t>
              </a:r>
              <a:endParaRPr lang="en-US" sz="3000" dirty="0"/>
            </a:p>
          </p:txBody>
        </p:sp>
        <p:sp>
          <p:nvSpPr>
            <p:cNvPr id="8" name="TekstniOkvir 7"/>
            <p:cNvSpPr txBox="1"/>
            <p:nvPr/>
          </p:nvSpPr>
          <p:spPr>
            <a:xfrm>
              <a:off x="8460432" y="3356992"/>
              <a:ext cx="397866" cy="553998"/>
            </a:xfrm>
            <a:prstGeom prst="rect">
              <a:avLst/>
            </a:prstGeom>
            <a:noFill/>
          </p:spPr>
          <p:txBody>
            <a:bodyPr wrap="none" rtlCol="0">
              <a:spAutoFit/>
            </a:bodyPr>
            <a:lstStyle/>
            <a:p>
              <a:r>
                <a:rPr lang="hr-HR" sz="3000" dirty="0" smtClean="0"/>
                <a:t>b</a:t>
              </a:r>
              <a:endParaRPr lang="en-US" sz="3000" dirty="0"/>
            </a:p>
          </p:txBody>
        </p:sp>
        <p:cxnSp>
          <p:nvCxnSpPr>
            <p:cNvPr id="10" name="Ravni poveznik 9"/>
            <p:cNvCxnSpPr/>
            <p:nvPr/>
          </p:nvCxnSpPr>
          <p:spPr>
            <a:xfrm>
              <a:off x="6948264" y="3140968"/>
              <a:ext cx="1584176" cy="936104"/>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kstniOkvir 10"/>
            <p:cNvSpPr txBox="1"/>
            <p:nvPr/>
          </p:nvSpPr>
          <p:spPr>
            <a:xfrm rot="2299972">
              <a:off x="7725253" y="3204638"/>
              <a:ext cx="397866" cy="553998"/>
            </a:xfrm>
            <a:prstGeom prst="rect">
              <a:avLst/>
            </a:prstGeom>
            <a:noFill/>
          </p:spPr>
          <p:txBody>
            <a:bodyPr wrap="none" rtlCol="0">
              <a:spAutoFit/>
            </a:bodyPr>
            <a:lstStyle/>
            <a:p>
              <a:r>
                <a:rPr lang="hr-HR" sz="3000" dirty="0" smtClean="0"/>
                <a:t>d</a:t>
              </a:r>
              <a:endParaRPr lang="en-US" sz="3000" dirty="0"/>
            </a:p>
          </p:txBody>
        </p:sp>
        <p:sp>
          <p:nvSpPr>
            <p:cNvPr id="12" name="Pravokutnik 11"/>
            <p:cNvSpPr/>
            <p:nvPr/>
          </p:nvSpPr>
          <p:spPr>
            <a:xfrm>
              <a:off x="6948264" y="3933056"/>
              <a:ext cx="21602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ravokutnik 12"/>
            <p:cNvSpPr/>
            <p:nvPr/>
          </p:nvSpPr>
          <p:spPr>
            <a:xfrm>
              <a:off x="8316416" y="3140968"/>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5" name="Objekt 14"/>
          <p:cNvGraphicFramePr>
            <a:graphicFrameLocks noChangeAspect="1"/>
          </p:cNvGraphicFramePr>
          <p:nvPr/>
        </p:nvGraphicFramePr>
        <p:xfrm>
          <a:off x="179512" y="3140968"/>
          <a:ext cx="2736304" cy="3384376"/>
        </p:xfrm>
        <a:graphic>
          <a:graphicData uri="http://schemas.openxmlformats.org/presentationml/2006/ole">
            <p:oleObj spid="_x0000_s29698" name="Jednadžba" r:id="rId3" imgW="1295280" imgH="1498320" progId="Equation.3">
              <p:embed/>
            </p:oleObj>
          </a:graphicData>
        </a:graphic>
      </p:graphicFrame>
      <p:graphicFrame>
        <p:nvGraphicFramePr>
          <p:cNvPr id="16" name="Objekt 15"/>
          <p:cNvGraphicFramePr>
            <a:graphicFrameLocks noChangeAspect="1"/>
          </p:cNvGraphicFramePr>
          <p:nvPr/>
        </p:nvGraphicFramePr>
        <p:xfrm>
          <a:off x="3059832" y="3068960"/>
          <a:ext cx="2232248" cy="1871960"/>
        </p:xfrm>
        <a:graphic>
          <a:graphicData uri="http://schemas.openxmlformats.org/presentationml/2006/ole">
            <p:oleObj spid="_x0000_s29699" name="Jednadžba" r:id="rId4" imgW="1218960" imgH="863280" progId="Equation.3">
              <p:embed/>
            </p:oleObj>
          </a:graphicData>
        </a:graphic>
      </p:graphicFrame>
      <p:graphicFrame>
        <p:nvGraphicFramePr>
          <p:cNvPr id="17" name="Objekt 16"/>
          <p:cNvGraphicFramePr>
            <a:graphicFrameLocks noChangeAspect="1"/>
          </p:cNvGraphicFramePr>
          <p:nvPr/>
        </p:nvGraphicFramePr>
        <p:xfrm>
          <a:off x="2915816" y="5213504"/>
          <a:ext cx="2257152" cy="1644496"/>
        </p:xfrm>
        <a:graphic>
          <a:graphicData uri="http://schemas.openxmlformats.org/presentationml/2006/ole">
            <p:oleObj spid="_x0000_s29700" name="Jednadžba" r:id="rId5" imgW="888840" imgH="647640" progId="Equation.3">
              <p:embed/>
            </p:oleObj>
          </a:graphicData>
        </a:graphic>
      </p:graphicFrame>
      <p:sp>
        <p:nvSpPr>
          <p:cNvPr id="18" name="TekstniOkvir 17"/>
          <p:cNvSpPr txBox="1"/>
          <p:nvPr/>
        </p:nvSpPr>
        <p:spPr>
          <a:xfrm>
            <a:off x="5148064" y="4509120"/>
            <a:ext cx="3600400" cy="1938992"/>
          </a:xfrm>
          <a:prstGeom prst="rect">
            <a:avLst/>
          </a:prstGeom>
          <a:noFill/>
        </p:spPr>
        <p:txBody>
          <a:bodyPr wrap="square" rtlCol="0">
            <a:spAutoFit/>
          </a:bodyPr>
          <a:lstStyle/>
          <a:p>
            <a:r>
              <a:rPr lang="hr-HR" sz="3000" dirty="0" smtClean="0"/>
              <a:t>Opseg zadanog pravokutnika je 12 cm,a površina 8 cm kvadratnih. </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15616" y="188640"/>
            <a:ext cx="7467600" cy="1143000"/>
          </a:xfrm>
        </p:spPr>
        <p:txBody>
          <a:bodyPr>
            <a:normAutofit fontScale="90000"/>
          </a:bodyPr>
          <a:lstStyle/>
          <a:p>
            <a:r>
              <a:rPr lang="hr-HR" dirty="0" smtClean="0"/>
              <a:t>Primjer 6-primjena u stvarnom životu(pravokutnik i kvadrat)</a:t>
            </a:r>
            <a:endParaRPr lang="en-US" dirty="0"/>
          </a:p>
        </p:txBody>
      </p:sp>
      <p:sp>
        <p:nvSpPr>
          <p:cNvPr id="3" name="Rezervirano mjesto sadržaja 2"/>
          <p:cNvSpPr>
            <a:spLocks noGrp="1"/>
          </p:cNvSpPr>
          <p:nvPr>
            <p:ph idx="1"/>
          </p:nvPr>
        </p:nvSpPr>
        <p:spPr/>
        <p:txBody>
          <a:bodyPr/>
          <a:lstStyle/>
          <a:p>
            <a:pPr>
              <a:buNone/>
            </a:pPr>
            <a:r>
              <a:rPr lang="hr-HR" dirty="0" smtClean="0"/>
              <a:t>Dimenzije odbojkaškog igrališta su 9m x 18 m. </a:t>
            </a:r>
            <a:r>
              <a:rPr lang="hr-HR" dirty="0" smtClean="0"/>
              <a:t>Koliki </a:t>
            </a:r>
            <a:r>
              <a:rPr lang="hr-HR" dirty="0" smtClean="0"/>
              <a:t>je </a:t>
            </a:r>
            <a:r>
              <a:rPr lang="hr-HR" dirty="0" smtClean="0"/>
              <a:t>razmak</a:t>
            </a:r>
            <a:r>
              <a:rPr lang="hr-HR" dirty="0" smtClean="0"/>
              <a:t> </a:t>
            </a:r>
            <a:r>
              <a:rPr lang="hr-HR" dirty="0" smtClean="0"/>
              <a:t>između dviju najudaljenijih točaka igrališta?</a:t>
            </a:r>
            <a:endParaRPr lang="en-US" dirty="0"/>
          </a:p>
        </p:txBody>
      </p:sp>
      <p:graphicFrame>
        <p:nvGraphicFramePr>
          <p:cNvPr id="4" name="Objekt 3"/>
          <p:cNvGraphicFramePr>
            <a:graphicFrameLocks noChangeAspect="1"/>
          </p:cNvGraphicFramePr>
          <p:nvPr/>
        </p:nvGraphicFramePr>
        <p:xfrm>
          <a:off x="179512" y="3104730"/>
          <a:ext cx="3148930" cy="3753270"/>
        </p:xfrm>
        <a:graphic>
          <a:graphicData uri="http://schemas.openxmlformats.org/presentationml/2006/ole">
            <p:oleObj spid="_x0000_s30722" name="Jednadžba" r:id="rId3" imgW="1257120" imgH="1498320" progId="Equation.3">
              <p:embed/>
            </p:oleObj>
          </a:graphicData>
        </a:graphic>
      </p:graphicFrame>
      <p:sp>
        <p:nvSpPr>
          <p:cNvPr id="6" name="TekstniOkvir 5"/>
          <p:cNvSpPr txBox="1"/>
          <p:nvPr/>
        </p:nvSpPr>
        <p:spPr>
          <a:xfrm>
            <a:off x="2915816" y="5589240"/>
            <a:ext cx="6563015" cy="1015663"/>
          </a:xfrm>
          <a:prstGeom prst="rect">
            <a:avLst/>
          </a:prstGeom>
          <a:noFill/>
        </p:spPr>
        <p:txBody>
          <a:bodyPr wrap="square" rtlCol="0">
            <a:spAutoFit/>
          </a:bodyPr>
          <a:lstStyle/>
          <a:p>
            <a:r>
              <a:rPr lang="hr-HR" sz="3000" dirty="0" smtClean="0"/>
              <a:t>Udaljenost dviju najudaljenijih točaka igrališta iznosi 15 m. </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188640"/>
            <a:ext cx="7467600" cy="1143000"/>
          </a:xfrm>
        </p:spPr>
        <p:txBody>
          <a:bodyPr>
            <a:normAutofit fontScale="90000"/>
          </a:bodyPr>
          <a:lstStyle/>
          <a:p>
            <a:pPr algn="ctr"/>
            <a:r>
              <a:rPr lang="hr-HR" dirty="0" smtClean="0"/>
              <a:t>Primjer 7.-primjena na </a:t>
            </a:r>
            <a:r>
              <a:rPr lang="hr-HR" dirty="0" err="1" smtClean="0"/>
              <a:t>jednakostraničan</a:t>
            </a:r>
            <a:r>
              <a:rPr lang="hr-HR" dirty="0" smtClean="0"/>
              <a:t> trokut</a:t>
            </a:r>
            <a:endParaRPr lang="en-US" dirty="0"/>
          </a:p>
        </p:txBody>
      </p:sp>
      <p:sp>
        <p:nvSpPr>
          <p:cNvPr id="3" name="Rezervirano mjesto sadržaja 2"/>
          <p:cNvSpPr>
            <a:spLocks noGrp="1"/>
          </p:cNvSpPr>
          <p:nvPr>
            <p:ph idx="1"/>
          </p:nvPr>
        </p:nvSpPr>
        <p:spPr>
          <a:xfrm>
            <a:off x="395536" y="1412776"/>
            <a:ext cx="7467600" cy="4525963"/>
          </a:xfrm>
        </p:spPr>
        <p:txBody>
          <a:bodyPr/>
          <a:lstStyle/>
          <a:p>
            <a:pPr>
              <a:buNone/>
            </a:pPr>
            <a:r>
              <a:rPr lang="hr-HR" dirty="0" smtClean="0"/>
              <a:t>Duljina visine je        cm. Koliki je opseg i površina tog </a:t>
            </a:r>
            <a:r>
              <a:rPr lang="hr-HR" dirty="0" err="1" smtClean="0"/>
              <a:t>jednakostraničnog</a:t>
            </a:r>
            <a:r>
              <a:rPr lang="hr-HR" dirty="0" smtClean="0"/>
              <a:t> trokuta?</a:t>
            </a:r>
            <a:endParaRPr lang="en-US" dirty="0"/>
          </a:p>
        </p:txBody>
      </p:sp>
      <p:graphicFrame>
        <p:nvGraphicFramePr>
          <p:cNvPr id="4" name="Objekt 3"/>
          <p:cNvGraphicFramePr>
            <a:graphicFrameLocks noChangeAspect="1"/>
          </p:cNvGraphicFramePr>
          <p:nvPr/>
        </p:nvGraphicFramePr>
        <p:xfrm>
          <a:off x="3203848" y="1412776"/>
          <a:ext cx="720080" cy="540060"/>
        </p:xfrm>
        <a:graphic>
          <a:graphicData uri="http://schemas.openxmlformats.org/presentationml/2006/ole">
            <p:oleObj spid="_x0000_s31746" name="Jednadžba" r:id="rId3" imgW="304560" imgH="228600" progId="Equation.3">
              <p:embed/>
            </p:oleObj>
          </a:graphicData>
        </a:graphic>
      </p:graphicFrame>
      <p:grpSp>
        <p:nvGrpSpPr>
          <p:cNvPr id="13" name="Grupa 12"/>
          <p:cNvGrpSpPr/>
          <p:nvPr/>
        </p:nvGrpSpPr>
        <p:grpSpPr>
          <a:xfrm>
            <a:off x="3779912" y="2780928"/>
            <a:ext cx="2117452" cy="2160240"/>
            <a:chOff x="72008" y="2392866"/>
            <a:chExt cx="2117452" cy="3660680"/>
          </a:xfrm>
        </p:grpSpPr>
        <p:graphicFrame>
          <p:nvGraphicFramePr>
            <p:cNvPr id="5" name="Objekt 4"/>
            <p:cNvGraphicFramePr>
              <a:graphicFrameLocks noChangeAspect="1"/>
            </p:cNvGraphicFramePr>
            <p:nvPr/>
          </p:nvGraphicFramePr>
          <p:xfrm>
            <a:off x="72008" y="2392866"/>
            <a:ext cx="2117452" cy="3660680"/>
          </p:xfrm>
          <a:graphic>
            <a:graphicData uri="http://schemas.openxmlformats.org/presentationml/2006/ole">
              <p:oleObj spid="_x0000_s31747" name="Jednadžba" r:id="rId4" imgW="749160" imgH="1295280" progId="Equation.3">
                <p:embed/>
              </p:oleObj>
            </a:graphicData>
          </a:graphic>
        </p:graphicFrame>
        <p:cxnSp>
          <p:nvCxnSpPr>
            <p:cNvPr id="7" name="Ravni poveznik 6"/>
            <p:cNvCxnSpPr/>
            <p:nvPr/>
          </p:nvCxnSpPr>
          <p:spPr>
            <a:xfrm flipV="1">
              <a:off x="1656184" y="3979161"/>
              <a:ext cx="395536" cy="290148"/>
            </a:xfrm>
            <a:prstGeom prst="line">
              <a:avLst/>
            </a:prstGeom>
            <a:ln w="38100">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 name="Ravni poveznik 11"/>
            <p:cNvCxnSpPr/>
            <p:nvPr/>
          </p:nvCxnSpPr>
          <p:spPr>
            <a:xfrm flipV="1">
              <a:off x="360040" y="4223206"/>
              <a:ext cx="395536" cy="246162"/>
            </a:xfrm>
            <a:prstGeom prst="line">
              <a:avLst/>
            </a:prstGeom>
            <a:ln w="38100">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upa 47"/>
          <p:cNvGrpSpPr/>
          <p:nvPr/>
        </p:nvGrpSpPr>
        <p:grpSpPr>
          <a:xfrm>
            <a:off x="6551712" y="1844824"/>
            <a:ext cx="2592288" cy="2570222"/>
            <a:chOff x="5868144" y="2636912"/>
            <a:chExt cx="2592288" cy="2570222"/>
          </a:xfrm>
        </p:grpSpPr>
        <p:grpSp>
          <p:nvGrpSpPr>
            <p:cNvPr id="46" name="Grupa 45"/>
            <p:cNvGrpSpPr/>
            <p:nvPr/>
          </p:nvGrpSpPr>
          <p:grpSpPr>
            <a:xfrm>
              <a:off x="5868144" y="2636912"/>
              <a:ext cx="2592288" cy="2570222"/>
              <a:chOff x="5868144" y="2636912"/>
              <a:chExt cx="2592288" cy="2570222"/>
            </a:xfrm>
          </p:grpSpPr>
          <p:grpSp>
            <p:nvGrpSpPr>
              <p:cNvPr id="42" name="Grupa 41"/>
              <p:cNvGrpSpPr/>
              <p:nvPr/>
            </p:nvGrpSpPr>
            <p:grpSpPr>
              <a:xfrm>
                <a:off x="5868144" y="2636912"/>
                <a:ext cx="2592288" cy="1944216"/>
                <a:chOff x="5868144" y="2636912"/>
                <a:chExt cx="2592288" cy="1944216"/>
              </a:xfrm>
            </p:grpSpPr>
            <p:sp>
              <p:nvSpPr>
                <p:cNvPr id="38" name="Jednakokračni trokut 37"/>
                <p:cNvSpPr/>
                <p:nvPr/>
              </p:nvSpPr>
              <p:spPr>
                <a:xfrm>
                  <a:off x="5868144" y="2636912"/>
                  <a:ext cx="2592288" cy="19442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Ravni poveznik 39"/>
                <p:cNvCxnSpPr/>
                <p:nvPr/>
              </p:nvCxnSpPr>
              <p:spPr>
                <a:xfrm>
                  <a:off x="7164288" y="2636912"/>
                  <a:ext cx="0" cy="1944216"/>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43" name="TekstniOkvir 42"/>
              <p:cNvSpPr txBox="1"/>
              <p:nvPr/>
            </p:nvSpPr>
            <p:spPr>
              <a:xfrm>
                <a:off x="6012160" y="3356992"/>
                <a:ext cx="397866" cy="553998"/>
              </a:xfrm>
              <a:prstGeom prst="rect">
                <a:avLst/>
              </a:prstGeom>
              <a:noFill/>
            </p:spPr>
            <p:txBody>
              <a:bodyPr wrap="none" rtlCol="0">
                <a:spAutoFit/>
              </a:bodyPr>
              <a:lstStyle/>
              <a:p>
                <a:r>
                  <a:rPr lang="hr-HR" sz="3000" dirty="0" smtClean="0"/>
                  <a:t>a</a:t>
                </a:r>
                <a:endParaRPr lang="en-US" sz="3000" dirty="0"/>
              </a:p>
            </p:txBody>
          </p:sp>
          <p:sp>
            <p:nvSpPr>
              <p:cNvPr id="44" name="TekstniOkvir 43"/>
              <p:cNvSpPr txBox="1"/>
              <p:nvPr/>
            </p:nvSpPr>
            <p:spPr>
              <a:xfrm>
                <a:off x="7020272" y="4653136"/>
                <a:ext cx="397866" cy="553998"/>
              </a:xfrm>
              <a:prstGeom prst="rect">
                <a:avLst/>
              </a:prstGeom>
              <a:noFill/>
            </p:spPr>
            <p:txBody>
              <a:bodyPr wrap="none" rtlCol="0">
                <a:spAutoFit/>
              </a:bodyPr>
              <a:lstStyle/>
              <a:p>
                <a:r>
                  <a:rPr lang="hr-HR" sz="3000" dirty="0" smtClean="0"/>
                  <a:t>a</a:t>
                </a:r>
                <a:endParaRPr lang="en-US" sz="3000" dirty="0"/>
              </a:p>
            </p:txBody>
          </p:sp>
          <p:sp>
            <p:nvSpPr>
              <p:cNvPr id="45" name="TekstniOkvir 44"/>
              <p:cNvSpPr txBox="1"/>
              <p:nvPr/>
            </p:nvSpPr>
            <p:spPr>
              <a:xfrm>
                <a:off x="7884368" y="3356992"/>
                <a:ext cx="397866" cy="553998"/>
              </a:xfrm>
              <a:prstGeom prst="rect">
                <a:avLst/>
              </a:prstGeom>
              <a:noFill/>
            </p:spPr>
            <p:txBody>
              <a:bodyPr wrap="none" rtlCol="0">
                <a:spAutoFit/>
              </a:bodyPr>
              <a:lstStyle/>
              <a:p>
                <a:r>
                  <a:rPr lang="hr-HR" sz="3000" dirty="0" smtClean="0"/>
                  <a:t>a</a:t>
                </a:r>
                <a:endParaRPr lang="en-US" sz="3000" dirty="0"/>
              </a:p>
            </p:txBody>
          </p:sp>
        </p:grpSp>
        <p:sp>
          <p:nvSpPr>
            <p:cNvPr id="47" name="TekstniOkvir 46"/>
            <p:cNvSpPr txBox="1"/>
            <p:nvPr/>
          </p:nvSpPr>
          <p:spPr>
            <a:xfrm>
              <a:off x="7164288" y="3501008"/>
              <a:ext cx="377026" cy="553998"/>
            </a:xfrm>
            <a:prstGeom prst="rect">
              <a:avLst/>
            </a:prstGeom>
            <a:noFill/>
          </p:spPr>
          <p:txBody>
            <a:bodyPr wrap="none" rtlCol="0">
              <a:spAutoFit/>
            </a:bodyPr>
            <a:lstStyle/>
            <a:p>
              <a:r>
                <a:rPr lang="hr-HR" sz="3000" dirty="0" smtClean="0"/>
                <a:t>v</a:t>
              </a:r>
              <a:endParaRPr lang="en-US" sz="3000" dirty="0"/>
            </a:p>
          </p:txBody>
        </p:sp>
      </p:grpSp>
      <p:sp>
        <p:nvSpPr>
          <p:cNvPr id="51" name="TekstniOkvir 50"/>
          <p:cNvSpPr txBox="1"/>
          <p:nvPr/>
        </p:nvSpPr>
        <p:spPr>
          <a:xfrm>
            <a:off x="179512" y="2276872"/>
            <a:ext cx="1501373" cy="369332"/>
          </a:xfrm>
          <a:prstGeom prst="rect">
            <a:avLst/>
          </a:prstGeom>
          <a:noFill/>
        </p:spPr>
        <p:txBody>
          <a:bodyPr wrap="none" rtlCol="0">
            <a:spAutoFit/>
          </a:bodyPr>
          <a:lstStyle/>
          <a:p>
            <a:r>
              <a:rPr lang="hr-HR" dirty="0" smtClean="0"/>
              <a:t>PRVI NAČIN</a:t>
            </a:r>
            <a:endParaRPr lang="en-US" dirty="0"/>
          </a:p>
        </p:txBody>
      </p:sp>
      <p:graphicFrame>
        <p:nvGraphicFramePr>
          <p:cNvPr id="20" name="Objekt 19"/>
          <p:cNvGraphicFramePr>
            <a:graphicFrameLocks noChangeAspect="1"/>
          </p:cNvGraphicFramePr>
          <p:nvPr/>
        </p:nvGraphicFramePr>
        <p:xfrm>
          <a:off x="2627784" y="5301208"/>
          <a:ext cx="1907704" cy="1956669"/>
        </p:xfrm>
        <a:graphic>
          <a:graphicData uri="http://schemas.openxmlformats.org/presentationml/2006/ole">
            <p:oleObj spid="_x0000_s31748" name="Jednadžba" r:id="rId5" imgW="736560" imgH="888840" progId="Equation.3">
              <p:embed/>
            </p:oleObj>
          </a:graphicData>
        </a:graphic>
      </p:graphicFrame>
      <p:graphicFrame>
        <p:nvGraphicFramePr>
          <p:cNvPr id="21" name="Objekt 20"/>
          <p:cNvGraphicFramePr>
            <a:graphicFrameLocks noChangeAspect="1"/>
          </p:cNvGraphicFramePr>
          <p:nvPr/>
        </p:nvGraphicFramePr>
        <p:xfrm>
          <a:off x="4644008" y="4843387"/>
          <a:ext cx="1967210" cy="2014613"/>
        </p:xfrm>
        <a:graphic>
          <a:graphicData uri="http://schemas.openxmlformats.org/presentationml/2006/ole">
            <p:oleObj spid="_x0000_s31749" name="Jednadžba" r:id="rId6" imgW="1054080" imgH="1079280" progId="Equation.3">
              <p:embed/>
            </p:oleObj>
          </a:graphicData>
        </a:graphic>
      </p:graphicFrame>
      <p:graphicFrame>
        <p:nvGraphicFramePr>
          <p:cNvPr id="22" name="Objekt 21"/>
          <p:cNvGraphicFramePr>
            <a:graphicFrameLocks noChangeAspect="1"/>
          </p:cNvGraphicFramePr>
          <p:nvPr/>
        </p:nvGraphicFramePr>
        <p:xfrm>
          <a:off x="0" y="2636912"/>
          <a:ext cx="3059832" cy="4653136"/>
        </p:xfrm>
        <a:graphic>
          <a:graphicData uri="http://schemas.openxmlformats.org/presentationml/2006/ole">
            <p:oleObj spid="_x0000_s31750" name="Jednadžba" r:id="rId7" imgW="1054080" imgH="2819160" progId="Equation.3">
              <p:embed/>
            </p:oleObj>
          </a:graphicData>
        </a:graphic>
      </p:graphicFrame>
      <p:sp>
        <p:nvSpPr>
          <p:cNvPr id="23" name="TekstniOkvir 22"/>
          <p:cNvSpPr txBox="1"/>
          <p:nvPr/>
        </p:nvSpPr>
        <p:spPr>
          <a:xfrm>
            <a:off x="3779912" y="2348880"/>
            <a:ext cx="1710725" cy="369332"/>
          </a:xfrm>
          <a:prstGeom prst="rect">
            <a:avLst/>
          </a:prstGeom>
          <a:noFill/>
        </p:spPr>
        <p:txBody>
          <a:bodyPr wrap="none" rtlCol="0">
            <a:spAutoFit/>
          </a:bodyPr>
          <a:lstStyle/>
          <a:p>
            <a:r>
              <a:rPr lang="hr-HR" dirty="0" smtClean="0"/>
              <a:t>DRUGI NAČIN</a:t>
            </a:r>
            <a:endParaRPr lang="en-US" dirty="0"/>
          </a:p>
        </p:txBody>
      </p:sp>
      <p:sp>
        <p:nvSpPr>
          <p:cNvPr id="24" name="TekstniOkvir 23"/>
          <p:cNvSpPr txBox="1"/>
          <p:nvPr/>
        </p:nvSpPr>
        <p:spPr>
          <a:xfrm>
            <a:off x="6516216" y="4509120"/>
            <a:ext cx="2808312" cy="1938992"/>
          </a:xfrm>
          <a:prstGeom prst="rect">
            <a:avLst/>
          </a:prstGeom>
          <a:noFill/>
        </p:spPr>
        <p:txBody>
          <a:bodyPr wrap="square" rtlCol="0">
            <a:spAutoFit/>
          </a:bodyPr>
          <a:lstStyle/>
          <a:p>
            <a:r>
              <a:rPr lang="hr-HR" sz="3000" dirty="0" smtClean="0"/>
              <a:t>Opseg je jednak 30 cm,a površina        cm kvadratnih. </a:t>
            </a:r>
            <a:endParaRPr lang="en-US" sz="3000" dirty="0"/>
          </a:p>
        </p:txBody>
      </p:sp>
      <p:graphicFrame>
        <p:nvGraphicFramePr>
          <p:cNvPr id="25" name="Objekt 24"/>
          <p:cNvGraphicFramePr>
            <a:graphicFrameLocks noChangeAspect="1"/>
          </p:cNvGraphicFramePr>
          <p:nvPr/>
        </p:nvGraphicFramePr>
        <p:xfrm>
          <a:off x="8100392" y="5445224"/>
          <a:ext cx="838572" cy="546348"/>
        </p:xfrm>
        <a:graphic>
          <a:graphicData uri="http://schemas.openxmlformats.org/presentationml/2006/ole">
            <p:oleObj spid="_x0000_s31751" name="Jednadžba" r:id="rId8" imgW="380880" imgH="228600" progId="Equation.3">
              <p:embed/>
            </p:oleObj>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diamond(in)">
                                      <p:cBhvr>
                                        <p:cTn id="20" dur="20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blinds(horizontal)">
                                      <p:cBhvr>
                                        <p:cTn id="25" dur="500"/>
                                        <p:tgtEl>
                                          <p:spTgt spid="5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linds(horizont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linds(horizontal)">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linds(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blinds(horizontal)">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par>
                                <p:cTn id="56" presetID="3" presetClass="entr" presetSubtype="1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linds(horizontal)">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1"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27784" y="260648"/>
            <a:ext cx="3610744" cy="1143000"/>
          </a:xfrm>
        </p:spPr>
        <p:txBody>
          <a:bodyPr/>
          <a:lstStyle/>
          <a:p>
            <a:pPr algn="ctr"/>
            <a:r>
              <a:rPr lang="hr-HR" dirty="0" smtClean="0"/>
              <a:t>PITAGORA</a:t>
            </a:r>
            <a:endParaRPr lang="en-US" dirty="0"/>
          </a:p>
        </p:txBody>
      </p:sp>
      <p:sp>
        <p:nvSpPr>
          <p:cNvPr id="3" name="Rezervirano mjesto sadržaja 2"/>
          <p:cNvSpPr>
            <a:spLocks noGrp="1"/>
          </p:cNvSpPr>
          <p:nvPr>
            <p:ph idx="1"/>
          </p:nvPr>
        </p:nvSpPr>
        <p:spPr/>
        <p:txBody>
          <a:bodyPr>
            <a:normAutofit/>
          </a:bodyPr>
          <a:lstStyle/>
          <a:p>
            <a:pPr>
              <a:buNone/>
            </a:pPr>
            <a:r>
              <a:rPr lang="hr-HR" sz="2400" dirty="0" smtClean="0"/>
              <a:t>     </a:t>
            </a:r>
            <a:r>
              <a:rPr lang="hr-HR" sz="2800" dirty="0" smtClean="0"/>
              <a:t>Rođen je na grčkom otoku </a:t>
            </a:r>
            <a:r>
              <a:rPr lang="hr-HR" sz="2800" dirty="0" err="1" smtClean="0"/>
              <a:t>Samosu</a:t>
            </a:r>
            <a:r>
              <a:rPr lang="hr-HR" sz="2800" dirty="0" smtClean="0"/>
              <a:t>. Otac mu je bio </a:t>
            </a:r>
            <a:r>
              <a:rPr lang="hr-HR" sz="2800" dirty="0" err="1" smtClean="0"/>
              <a:t>Mnesarh</a:t>
            </a:r>
            <a:r>
              <a:rPr lang="hr-HR" sz="2800" dirty="0" smtClean="0"/>
              <a:t>,a majka Pitija. Često je putovao s bogatim ocem i na tim se putovanjima susreo s mnogo učitelja i mislioca koji su ga podučavali filozofiji i znanosti. Jedan od učitelja bio je i sam </a:t>
            </a:r>
            <a:r>
              <a:rPr lang="hr-HR" sz="2800" dirty="0" err="1" smtClean="0"/>
              <a:t>Tales</a:t>
            </a:r>
            <a:r>
              <a:rPr lang="hr-HR" sz="2800" dirty="0" smtClean="0"/>
              <a:t>. Njegova su ga otkrića navela da se još više zanima za matematiku i astronomiju.</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0"/>
            <a:ext cx="7467600" cy="1143000"/>
          </a:xfrm>
        </p:spPr>
        <p:txBody>
          <a:bodyPr>
            <a:normAutofit fontScale="90000"/>
          </a:bodyPr>
          <a:lstStyle/>
          <a:p>
            <a:pPr algn="ctr"/>
            <a:r>
              <a:rPr lang="hr-HR" dirty="0" smtClean="0"/>
              <a:t>Primjer 8.-primjena na jednakokračan trokut</a:t>
            </a:r>
            <a:endParaRPr lang="en-US" dirty="0"/>
          </a:p>
        </p:txBody>
      </p:sp>
      <p:sp>
        <p:nvSpPr>
          <p:cNvPr id="3" name="Rezervirano mjesto sadržaja 2"/>
          <p:cNvSpPr>
            <a:spLocks noGrp="1"/>
          </p:cNvSpPr>
          <p:nvPr>
            <p:ph idx="1"/>
          </p:nvPr>
        </p:nvSpPr>
        <p:spPr>
          <a:xfrm>
            <a:off x="539552" y="1196752"/>
            <a:ext cx="8604448" cy="4525963"/>
          </a:xfrm>
        </p:spPr>
        <p:txBody>
          <a:bodyPr/>
          <a:lstStyle/>
          <a:p>
            <a:pPr>
              <a:buNone/>
            </a:pPr>
            <a:r>
              <a:rPr lang="hr-HR" dirty="0" smtClean="0"/>
              <a:t>Koliki je opseg i površina jednakokračnog trokuta čija je duljina visine 12 cm i krak b 20 cm?</a:t>
            </a:r>
            <a:endParaRPr lang="en-US" dirty="0"/>
          </a:p>
        </p:txBody>
      </p:sp>
      <p:graphicFrame>
        <p:nvGraphicFramePr>
          <p:cNvPr id="4" name="Objekt 3"/>
          <p:cNvGraphicFramePr>
            <a:graphicFrameLocks noChangeAspect="1"/>
          </p:cNvGraphicFramePr>
          <p:nvPr/>
        </p:nvGraphicFramePr>
        <p:xfrm>
          <a:off x="0" y="2204864"/>
          <a:ext cx="2915816" cy="4653136"/>
        </p:xfrm>
        <a:graphic>
          <a:graphicData uri="http://schemas.openxmlformats.org/presentationml/2006/ole">
            <p:oleObj spid="_x0000_s32770" name="Jednadžba" r:id="rId3" imgW="1485720" imgH="2895480" progId="Equation.3">
              <p:embed/>
            </p:oleObj>
          </a:graphicData>
        </a:graphic>
      </p:graphicFrame>
      <p:graphicFrame>
        <p:nvGraphicFramePr>
          <p:cNvPr id="5" name="Objekt 4"/>
          <p:cNvGraphicFramePr>
            <a:graphicFrameLocks noChangeAspect="1"/>
          </p:cNvGraphicFramePr>
          <p:nvPr/>
        </p:nvGraphicFramePr>
        <p:xfrm>
          <a:off x="3131840" y="3212976"/>
          <a:ext cx="2808312" cy="1512168"/>
        </p:xfrm>
        <a:graphic>
          <a:graphicData uri="http://schemas.openxmlformats.org/presentationml/2006/ole">
            <p:oleObj spid="_x0000_s32771" name="Jednadžba" r:id="rId4" imgW="1218960" imgH="863280" progId="Equation.3">
              <p:embed/>
            </p:oleObj>
          </a:graphicData>
        </a:graphic>
      </p:graphicFrame>
      <p:graphicFrame>
        <p:nvGraphicFramePr>
          <p:cNvPr id="6" name="Objekt 5"/>
          <p:cNvGraphicFramePr>
            <a:graphicFrameLocks noChangeAspect="1"/>
          </p:cNvGraphicFramePr>
          <p:nvPr/>
        </p:nvGraphicFramePr>
        <p:xfrm>
          <a:off x="1979712" y="5057800"/>
          <a:ext cx="2736304" cy="1800200"/>
        </p:xfrm>
        <a:graphic>
          <a:graphicData uri="http://schemas.openxmlformats.org/presentationml/2006/ole">
            <p:oleObj spid="_x0000_s32772" name="Jednadžba" r:id="rId5" imgW="952200" imgH="1015920" progId="Equation.3">
              <p:embed/>
            </p:oleObj>
          </a:graphicData>
        </a:graphic>
      </p:graphicFrame>
      <p:sp>
        <p:nvSpPr>
          <p:cNvPr id="7" name="TekstniOkvir 6"/>
          <p:cNvSpPr txBox="1"/>
          <p:nvPr/>
        </p:nvSpPr>
        <p:spPr>
          <a:xfrm>
            <a:off x="4860032" y="5380672"/>
            <a:ext cx="4716016" cy="1477328"/>
          </a:xfrm>
          <a:prstGeom prst="rect">
            <a:avLst/>
          </a:prstGeom>
          <a:noFill/>
        </p:spPr>
        <p:txBody>
          <a:bodyPr wrap="square" rtlCol="0">
            <a:spAutoFit/>
          </a:bodyPr>
          <a:lstStyle/>
          <a:p>
            <a:r>
              <a:rPr lang="hr-HR" sz="3000" dirty="0" smtClean="0"/>
              <a:t>Opseg je jedna 72 cm,a površina 192 cm kvadratnih</a:t>
            </a:r>
            <a:endParaRPr lang="en-US" sz="3000" dirty="0"/>
          </a:p>
        </p:txBody>
      </p:sp>
      <p:grpSp>
        <p:nvGrpSpPr>
          <p:cNvPr id="17" name="Grupa 16"/>
          <p:cNvGrpSpPr/>
          <p:nvPr/>
        </p:nvGrpSpPr>
        <p:grpSpPr>
          <a:xfrm>
            <a:off x="6660232" y="2276872"/>
            <a:ext cx="1622002" cy="2858254"/>
            <a:chOff x="6660232" y="2276872"/>
            <a:chExt cx="1622002" cy="2858254"/>
          </a:xfrm>
        </p:grpSpPr>
        <p:sp>
          <p:nvSpPr>
            <p:cNvPr id="8" name="Jednakokračni trokut 7"/>
            <p:cNvSpPr/>
            <p:nvPr/>
          </p:nvSpPr>
          <p:spPr>
            <a:xfrm>
              <a:off x="6732240" y="2276872"/>
              <a:ext cx="1512168" cy="23042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Ravni poveznik 9"/>
            <p:cNvCxnSpPr>
              <a:stCxn id="8" idx="0"/>
              <a:endCxn id="8" idx="3"/>
            </p:cNvCxnSpPr>
            <p:nvPr/>
          </p:nvCxnSpPr>
          <p:spPr>
            <a:xfrm>
              <a:off x="7488324" y="2276872"/>
              <a:ext cx="0" cy="2304256"/>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kstniOkvir 12"/>
            <p:cNvSpPr txBox="1"/>
            <p:nvPr/>
          </p:nvSpPr>
          <p:spPr>
            <a:xfrm>
              <a:off x="7884368" y="3068960"/>
              <a:ext cx="397866" cy="553998"/>
            </a:xfrm>
            <a:prstGeom prst="rect">
              <a:avLst/>
            </a:prstGeom>
            <a:noFill/>
          </p:spPr>
          <p:txBody>
            <a:bodyPr wrap="none" rtlCol="0">
              <a:spAutoFit/>
            </a:bodyPr>
            <a:lstStyle/>
            <a:p>
              <a:r>
                <a:rPr lang="hr-HR" sz="3000" dirty="0" smtClean="0"/>
                <a:t>b</a:t>
              </a:r>
              <a:endParaRPr lang="en-US" sz="3000" dirty="0"/>
            </a:p>
          </p:txBody>
        </p:sp>
        <p:sp>
          <p:nvSpPr>
            <p:cNvPr id="14" name="TekstniOkvir 13"/>
            <p:cNvSpPr txBox="1"/>
            <p:nvPr/>
          </p:nvSpPr>
          <p:spPr>
            <a:xfrm>
              <a:off x="6660232" y="3068960"/>
              <a:ext cx="397866" cy="553998"/>
            </a:xfrm>
            <a:prstGeom prst="rect">
              <a:avLst/>
            </a:prstGeom>
            <a:noFill/>
          </p:spPr>
          <p:txBody>
            <a:bodyPr wrap="none" rtlCol="0">
              <a:spAutoFit/>
            </a:bodyPr>
            <a:lstStyle/>
            <a:p>
              <a:r>
                <a:rPr lang="hr-HR" sz="3000" dirty="0" smtClean="0"/>
                <a:t>b</a:t>
              </a:r>
              <a:endParaRPr lang="en-US" sz="3000" dirty="0"/>
            </a:p>
          </p:txBody>
        </p:sp>
        <p:sp>
          <p:nvSpPr>
            <p:cNvPr id="15" name="TekstniOkvir 14"/>
            <p:cNvSpPr txBox="1"/>
            <p:nvPr/>
          </p:nvSpPr>
          <p:spPr>
            <a:xfrm>
              <a:off x="7308304" y="4581128"/>
              <a:ext cx="397866" cy="553998"/>
            </a:xfrm>
            <a:prstGeom prst="rect">
              <a:avLst/>
            </a:prstGeom>
            <a:noFill/>
          </p:spPr>
          <p:txBody>
            <a:bodyPr wrap="none" rtlCol="0">
              <a:spAutoFit/>
            </a:bodyPr>
            <a:lstStyle/>
            <a:p>
              <a:r>
                <a:rPr lang="hr-HR" sz="3000" dirty="0" smtClean="0"/>
                <a:t>a</a:t>
              </a:r>
              <a:endParaRPr lang="en-US" sz="3000" dirty="0"/>
            </a:p>
          </p:txBody>
        </p:sp>
        <p:sp>
          <p:nvSpPr>
            <p:cNvPr id="16" name="TekstniOkvir 15"/>
            <p:cNvSpPr txBox="1"/>
            <p:nvPr/>
          </p:nvSpPr>
          <p:spPr>
            <a:xfrm>
              <a:off x="7524328" y="3501008"/>
              <a:ext cx="377026" cy="553998"/>
            </a:xfrm>
            <a:prstGeom prst="rect">
              <a:avLst/>
            </a:prstGeom>
            <a:noFill/>
          </p:spPr>
          <p:txBody>
            <a:bodyPr wrap="none" rtlCol="0">
              <a:spAutoFit/>
            </a:bodyPr>
            <a:lstStyle/>
            <a:p>
              <a:r>
                <a:rPr lang="hr-HR" sz="3000" dirty="0" smtClean="0"/>
                <a:t>v</a:t>
              </a:r>
              <a:endParaRPr lang="en-US" sz="3000" dirty="0"/>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amond(in)">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404664"/>
            <a:ext cx="8075240" cy="864096"/>
          </a:xfrm>
        </p:spPr>
        <p:txBody>
          <a:bodyPr>
            <a:normAutofit fontScale="90000"/>
          </a:bodyPr>
          <a:lstStyle/>
          <a:p>
            <a:pPr algn="ctr"/>
            <a:r>
              <a:rPr lang="hr-HR" dirty="0" smtClean="0"/>
              <a:t>Primjer 9.-primjena u stvarnom životu(</a:t>
            </a:r>
            <a:r>
              <a:rPr lang="hr-HR" dirty="0" err="1" smtClean="0"/>
              <a:t>jednakostraničan</a:t>
            </a:r>
            <a:r>
              <a:rPr lang="hr-HR" dirty="0" smtClean="0"/>
              <a:t> i jednakokračan trokut)</a:t>
            </a:r>
            <a:endParaRPr lang="en-US" dirty="0"/>
          </a:p>
        </p:txBody>
      </p:sp>
      <p:sp>
        <p:nvSpPr>
          <p:cNvPr id="3" name="Rezervirano mjesto sadržaja 2"/>
          <p:cNvSpPr>
            <a:spLocks noGrp="1"/>
          </p:cNvSpPr>
          <p:nvPr>
            <p:ph idx="1"/>
          </p:nvPr>
        </p:nvSpPr>
        <p:spPr>
          <a:xfrm>
            <a:off x="0" y="1556792"/>
            <a:ext cx="9144000" cy="4525963"/>
          </a:xfrm>
        </p:spPr>
        <p:txBody>
          <a:bodyPr/>
          <a:lstStyle/>
          <a:p>
            <a:pPr>
              <a:buNone/>
            </a:pPr>
            <a:r>
              <a:rPr lang="hr-HR" dirty="0" smtClean="0"/>
              <a:t>Preklopne ljestve duge 10m rastvaraju se tako da im je razmak na tlu 12 m. Koju visinu dosežu rasklopljene ljestve?</a:t>
            </a:r>
            <a:endParaRPr lang="en-US" dirty="0"/>
          </a:p>
        </p:txBody>
      </p:sp>
      <p:graphicFrame>
        <p:nvGraphicFramePr>
          <p:cNvPr id="5" name="Objekt 4"/>
          <p:cNvGraphicFramePr>
            <a:graphicFrameLocks noChangeAspect="1"/>
          </p:cNvGraphicFramePr>
          <p:nvPr/>
        </p:nvGraphicFramePr>
        <p:xfrm>
          <a:off x="0" y="2882069"/>
          <a:ext cx="2564358" cy="3975931"/>
        </p:xfrm>
        <a:graphic>
          <a:graphicData uri="http://schemas.openxmlformats.org/presentationml/2006/ole">
            <p:oleObj spid="_x0000_s33795" name="Jednadžba" r:id="rId3" imgW="1384200" imgH="2145960" progId="Equation.3">
              <p:embed/>
            </p:oleObj>
          </a:graphicData>
        </a:graphic>
      </p:graphicFrame>
      <p:sp>
        <p:nvSpPr>
          <p:cNvPr id="6" name="TekstniOkvir 5"/>
          <p:cNvSpPr txBox="1"/>
          <p:nvPr/>
        </p:nvSpPr>
        <p:spPr>
          <a:xfrm>
            <a:off x="3275856" y="5661248"/>
            <a:ext cx="4988866" cy="553998"/>
          </a:xfrm>
          <a:prstGeom prst="rect">
            <a:avLst/>
          </a:prstGeom>
          <a:noFill/>
        </p:spPr>
        <p:txBody>
          <a:bodyPr wrap="none" rtlCol="0">
            <a:spAutoFit/>
          </a:bodyPr>
          <a:lstStyle/>
          <a:p>
            <a:r>
              <a:rPr lang="hr-HR" sz="3000" dirty="0" smtClean="0"/>
              <a:t>Ljestve dosežu visini od 8m.</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260648"/>
            <a:ext cx="7467600" cy="1143000"/>
          </a:xfrm>
        </p:spPr>
        <p:txBody>
          <a:bodyPr/>
          <a:lstStyle/>
          <a:p>
            <a:pPr algn="ctr"/>
            <a:r>
              <a:rPr lang="hr-HR" dirty="0" smtClean="0"/>
              <a:t>Primjer 10-primjena na romb</a:t>
            </a:r>
            <a:endParaRPr lang="en-US" dirty="0"/>
          </a:p>
        </p:txBody>
      </p:sp>
      <p:sp>
        <p:nvSpPr>
          <p:cNvPr id="3" name="Rezervirano mjesto sadržaja 2"/>
          <p:cNvSpPr>
            <a:spLocks noGrp="1"/>
          </p:cNvSpPr>
          <p:nvPr>
            <p:ph idx="1"/>
          </p:nvPr>
        </p:nvSpPr>
        <p:spPr>
          <a:xfrm>
            <a:off x="467544" y="1268760"/>
            <a:ext cx="7467600" cy="4525963"/>
          </a:xfrm>
        </p:spPr>
        <p:txBody>
          <a:bodyPr/>
          <a:lstStyle/>
          <a:p>
            <a:pPr>
              <a:buNone/>
            </a:pPr>
            <a:r>
              <a:rPr lang="hr-HR" dirty="0" smtClean="0"/>
              <a:t>Koliki je opseg i površina romba kojem su duljine dijagonala 48 cm i 14 cm?</a:t>
            </a:r>
            <a:endParaRPr lang="en-US" dirty="0"/>
          </a:p>
        </p:txBody>
      </p:sp>
      <p:graphicFrame>
        <p:nvGraphicFramePr>
          <p:cNvPr id="4" name="Objekt 3"/>
          <p:cNvGraphicFramePr>
            <a:graphicFrameLocks noChangeAspect="1"/>
          </p:cNvGraphicFramePr>
          <p:nvPr/>
        </p:nvGraphicFramePr>
        <p:xfrm>
          <a:off x="179512" y="2276872"/>
          <a:ext cx="2949447" cy="3456384"/>
        </p:xfrm>
        <a:graphic>
          <a:graphicData uri="http://schemas.openxmlformats.org/presentationml/2006/ole">
            <p:oleObj spid="_x0000_s34818" name="Jednadžba" r:id="rId3" imgW="1625400" imgH="1904760" progId="Equation.3">
              <p:embed/>
            </p:oleObj>
          </a:graphicData>
        </a:graphic>
      </p:graphicFrame>
      <p:grpSp>
        <p:nvGrpSpPr>
          <p:cNvPr id="24" name="Grupa 23"/>
          <p:cNvGrpSpPr/>
          <p:nvPr/>
        </p:nvGrpSpPr>
        <p:grpSpPr>
          <a:xfrm>
            <a:off x="5436096" y="2348880"/>
            <a:ext cx="2843808" cy="2880320"/>
            <a:chOff x="5436096" y="2348880"/>
            <a:chExt cx="2843808" cy="2880320"/>
          </a:xfrm>
        </p:grpSpPr>
        <p:grpSp>
          <p:nvGrpSpPr>
            <p:cNvPr id="19" name="Grupa 18"/>
            <p:cNvGrpSpPr/>
            <p:nvPr/>
          </p:nvGrpSpPr>
          <p:grpSpPr>
            <a:xfrm>
              <a:off x="5436096" y="2348880"/>
              <a:ext cx="2843808" cy="2880320"/>
              <a:chOff x="5436096" y="2348880"/>
              <a:chExt cx="2843808" cy="2880320"/>
            </a:xfrm>
          </p:grpSpPr>
          <p:grpSp>
            <p:nvGrpSpPr>
              <p:cNvPr id="16" name="Grupa 15"/>
              <p:cNvGrpSpPr/>
              <p:nvPr/>
            </p:nvGrpSpPr>
            <p:grpSpPr>
              <a:xfrm>
                <a:off x="5436096" y="2348880"/>
                <a:ext cx="2843808" cy="2880320"/>
                <a:chOff x="5436096" y="2348880"/>
                <a:chExt cx="2843808" cy="2880320"/>
              </a:xfrm>
            </p:grpSpPr>
            <p:grpSp>
              <p:nvGrpSpPr>
                <p:cNvPr id="11" name="Grupa 10"/>
                <p:cNvGrpSpPr/>
                <p:nvPr/>
              </p:nvGrpSpPr>
              <p:grpSpPr>
                <a:xfrm>
                  <a:off x="5436096" y="2348880"/>
                  <a:ext cx="2843808" cy="2880320"/>
                  <a:chOff x="5508104" y="2348880"/>
                  <a:chExt cx="2843808" cy="2880320"/>
                </a:xfrm>
              </p:grpSpPr>
              <p:grpSp>
                <p:nvGrpSpPr>
                  <p:cNvPr id="8" name="Grupa 7"/>
                  <p:cNvGrpSpPr/>
                  <p:nvPr/>
                </p:nvGrpSpPr>
                <p:grpSpPr>
                  <a:xfrm>
                    <a:off x="5508104" y="2348880"/>
                    <a:ext cx="2843808" cy="2880320"/>
                    <a:chOff x="5508104" y="2276872"/>
                    <a:chExt cx="2843808" cy="2880320"/>
                  </a:xfrm>
                </p:grpSpPr>
                <p:sp>
                  <p:nvSpPr>
                    <p:cNvPr id="5" name="Dijamant 4"/>
                    <p:cNvSpPr/>
                    <p:nvPr/>
                  </p:nvSpPr>
                  <p:spPr>
                    <a:xfrm>
                      <a:off x="5508104" y="2276872"/>
                      <a:ext cx="2843808" cy="288032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Ravni poveznik 6"/>
                    <p:cNvCxnSpPr>
                      <a:stCxn id="5" idx="0"/>
                      <a:endCxn id="5" idx="2"/>
                    </p:cNvCxnSpPr>
                    <p:nvPr/>
                  </p:nvCxnSpPr>
                  <p:spPr>
                    <a:xfrm>
                      <a:off x="6930008" y="2276872"/>
                      <a:ext cx="0" cy="2880320"/>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grpSp>
              <p:cxnSp>
                <p:nvCxnSpPr>
                  <p:cNvPr id="10" name="Ravni poveznik 9"/>
                  <p:cNvCxnSpPr/>
                  <p:nvPr/>
                </p:nvCxnSpPr>
                <p:spPr>
                  <a:xfrm>
                    <a:off x="5508104" y="3789040"/>
                    <a:ext cx="2843808" cy="0"/>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12" name="Pravokutnik 11"/>
                <p:cNvSpPr/>
                <p:nvPr/>
              </p:nvSpPr>
              <p:spPr>
                <a:xfrm>
                  <a:off x="6660232" y="3573016"/>
                  <a:ext cx="43204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kt 13"/>
                <p:cNvGraphicFramePr>
                  <a:graphicFrameLocks noChangeAspect="1"/>
                </p:cNvGraphicFramePr>
                <p:nvPr/>
              </p:nvGraphicFramePr>
              <p:xfrm>
                <a:off x="6156176" y="3717032"/>
                <a:ext cx="508248" cy="1122288"/>
              </p:xfrm>
              <a:graphic>
                <a:graphicData uri="http://schemas.openxmlformats.org/presentationml/2006/ole">
                  <p:oleObj spid="_x0000_s34819" name="Jednadžba" r:id="rId4" imgW="152280" imgH="660240" progId="Equation.3">
                    <p:embed/>
                  </p:oleObj>
                </a:graphicData>
              </a:graphic>
            </p:graphicFrame>
            <p:graphicFrame>
              <p:nvGraphicFramePr>
                <p:cNvPr id="34820" name="Object 4"/>
                <p:cNvGraphicFramePr>
                  <a:graphicFrameLocks noChangeAspect="1"/>
                </p:cNvGraphicFramePr>
                <p:nvPr/>
              </p:nvGraphicFramePr>
              <p:xfrm>
                <a:off x="7164288" y="3717032"/>
                <a:ext cx="576063" cy="1122362"/>
              </p:xfrm>
              <a:graphic>
                <a:graphicData uri="http://schemas.openxmlformats.org/presentationml/2006/ole">
                  <p:oleObj spid="_x0000_s34820" name="Jednadžba" r:id="rId5" imgW="152280" imgH="660240" progId="Equation.3">
                    <p:embed/>
                  </p:oleObj>
                </a:graphicData>
              </a:graphic>
            </p:graphicFrame>
          </p:grpSp>
          <p:graphicFrame>
            <p:nvGraphicFramePr>
              <p:cNvPr id="17" name="Objekt 16"/>
              <p:cNvGraphicFramePr>
                <a:graphicFrameLocks noChangeAspect="1"/>
              </p:cNvGraphicFramePr>
              <p:nvPr/>
            </p:nvGraphicFramePr>
            <p:xfrm>
              <a:off x="6876256" y="2780928"/>
              <a:ext cx="376932" cy="576063"/>
            </p:xfrm>
            <a:graphic>
              <a:graphicData uri="http://schemas.openxmlformats.org/presentationml/2006/ole">
                <p:oleObj spid="_x0000_s34821" name="Jednadžba" r:id="rId6" imgW="177480" imgH="393480" progId="Equation.3">
                  <p:embed/>
                </p:oleObj>
              </a:graphicData>
            </a:graphic>
          </p:graphicFrame>
          <p:graphicFrame>
            <p:nvGraphicFramePr>
              <p:cNvPr id="34822" name="Object 6"/>
              <p:cNvGraphicFramePr>
                <a:graphicFrameLocks noChangeAspect="1"/>
              </p:cNvGraphicFramePr>
              <p:nvPr/>
            </p:nvGraphicFramePr>
            <p:xfrm>
              <a:off x="6876256" y="4293096"/>
              <a:ext cx="377825" cy="576263"/>
            </p:xfrm>
            <a:graphic>
              <a:graphicData uri="http://schemas.openxmlformats.org/presentationml/2006/ole">
                <p:oleObj spid="_x0000_s34822" name="Jednadžba" r:id="rId7" imgW="177480" imgH="393480" progId="Equation.3">
                  <p:embed/>
                </p:oleObj>
              </a:graphicData>
            </a:graphic>
          </p:graphicFrame>
        </p:grpSp>
        <p:sp>
          <p:nvSpPr>
            <p:cNvPr id="20" name="TekstniOkvir 19"/>
            <p:cNvSpPr txBox="1"/>
            <p:nvPr/>
          </p:nvSpPr>
          <p:spPr>
            <a:xfrm>
              <a:off x="5580112" y="4365104"/>
              <a:ext cx="397866" cy="553998"/>
            </a:xfrm>
            <a:prstGeom prst="rect">
              <a:avLst/>
            </a:prstGeom>
            <a:noFill/>
          </p:spPr>
          <p:txBody>
            <a:bodyPr wrap="none" rtlCol="0">
              <a:spAutoFit/>
            </a:bodyPr>
            <a:lstStyle/>
            <a:p>
              <a:r>
                <a:rPr lang="hr-HR" sz="3000" dirty="0" smtClean="0"/>
                <a:t>a</a:t>
              </a:r>
              <a:endParaRPr lang="en-US" sz="3000" dirty="0"/>
            </a:p>
          </p:txBody>
        </p:sp>
        <p:sp>
          <p:nvSpPr>
            <p:cNvPr id="21" name="TekstniOkvir 20"/>
            <p:cNvSpPr txBox="1"/>
            <p:nvPr/>
          </p:nvSpPr>
          <p:spPr>
            <a:xfrm>
              <a:off x="7668344" y="4437112"/>
              <a:ext cx="397866" cy="553998"/>
            </a:xfrm>
            <a:prstGeom prst="rect">
              <a:avLst/>
            </a:prstGeom>
            <a:noFill/>
          </p:spPr>
          <p:txBody>
            <a:bodyPr wrap="none" rtlCol="0">
              <a:spAutoFit/>
            </a:bodyPr>
            <a:lstStyle/>
            <a:p>
              <a:r>
                <a:rPr lang="hr-HR" sz="3000" dirty="0" smtClean="0"/>
                <a:t>a</a:t>
              </a:r>
              <a:endParaRPr lang="en-US" sz="3000" dirty="0"/>
            </a:p>
          </p:txBody>
        </p:sp>
        <p:sp>
          <p:nvSpPr>
            <p:cNvPr id="22" name="TekstniOkvir 21"/>
            <p:cNvSpPr txBox="1"/>
            <p:nvPr/>
          </p:nvSpPr>
          <p:spPr>
            <a:xfrm>
              <a:off x="5652120" y="2636912"/>
              <a:ext cx="397866" cy="553998"/>
            </a:xfrm>
            <a:prstGeom prst="rect">
              <a:avLst/>
            </a:prstGeom>
            <a:noFill/>
          </p:spPr>
          <p:txBody>
            <a:bodyPr wrap="none" rtlCol="0">
              <a:spAutoFit/>
            </a:bodyPr>
            <a:lstStyle/>
            <a:p>
              <a:r>
                <a:rPr lang="hr-HR" sz="3000" dirty="0" smtClean="0"/>
                <a:t>a</a:t>
              </a:r>
              <a:endParaRPr lang="en-US" sz="3000" dirty="0"/>
            </a:p>
          </p:txBody>
        </p:sp>
        <p:sp>
          <p:nvSpPr>
            <p:cNvPr id="23" name="TekstniOkvir 22"/>
            <p:cNvSpPr txBox="1"/>
            <p:nvPr/>
          </p:nvSpPr>
          <p:spPr>
            <a:xfrm>
              <a:off x="7596336" y="2636912"/>
              <a:ext cx="397866" cy="600164"/>
            </a:xfrm>
            <a:prstGeom prst="rect">
              <a:avLst/>
            </a:prstGeom>
            <a:noFill/>
          </p:spPr>
          <p:txBody>
            <a:bodyPr wrap="none" rtlCol="0">
              <a:spAutoFit/>
            </a:bodyPr>
            <a:lstStyle/>
            <a:p>
              <a:r>
                <a:rPr lang="hr-HR" sz="300" dirty="0" smtClean="0"/>
                <a:t>0</a:t>
              </a:r>
              <a:endParaRPr lang="hr-HR" sz="3000" dirty="0" smtClean="0"/>
            </a:p>
            <a:p>
              <a:r>
                <a:rPr lang="hr-HR" sz="3000" dirty="0" smtClean="0"/>
                <a:t>a</a:t>
              </a:r>
              <a:endParaRPr lang="en-US" sz="3000" dirty="0"/>
            </a:p>
          </p:txBody>
        </p:sp>
      </p:grpSp>
      <p:graphicFrame>
        <p:nvGraphicFramePr>
          <p:cNvPr id="25" name="Objekt 24"/>
          <p:cNvGraphicFramePr>
            <a:graphicFrameLocks noChangeAspect="1"/>
          </p:cNvGraphicFramePr>
          <p:nvPr/>
        </p:nvGraphicFramePr>
        <p:xfrm>
          <a:off x="1547664" y="5286896"/>
          <a:ext cx="1944216" cy="1571104"/>
        </p:xfrm>
        <a:graphic>
          <a:graphicData uri="http://schemas.openxmlformats.org/presentationml/2006/ole">
            <p:oleObj spid="_x0000_s34823" name="Jednadžba" r:id="rId8" imgW="749160" imgH="634680" progId="Equation.3">
              <p:embed/>
            </p:oleObj>
          </a:graphicData>
        </a:graphic>
      </p:graphicFrame>
      <p:graphicFrame>
        <p:nvGraphicFramePr>
          <p:cNvPr id="26" name="Objekt 25"/>
          <p:cNvGraphicFramePr>
            <a:graphicFrameLocks noChangeAspect="1"/>
          </p:cNvGraphicFramePr>
          <p:nvPr/>
        </p:nvGraphicFramePr>
        <p:xfrm>
          <a:off x="3707904" y="4896931"/>
          <a:ext cx="2304256" cy="1961069"/>
        </p:xfrm>
        <a:graphic>
          <a:graphicData uri="http://schemas.openxmlformats.org/presentationml/2006/ole">
            <p:oleObj spid="_x0000_s34824" name="Jednadžba" r:id="rId9" imgW="1193760" imgH="1015920" progId="Equation.3">
              <p:embed/>
            </p:oleObj>
          </a:graphicData>
        </a:graphic>
      </p:graphicFrame>
      <p:sp>
        <p:nvSpPr>
          <p:cNvPr id="27" name="TekstniOkvir 26"/>
          <p:cNvSpPr txBox="1"/>
          <p:nvPr/>
        </p:nvSpPr>
        <p:spPr>
          <a:xfrm>
            <a:off x="5868144" y="5380672"/>
            <a:ext cx="3744416" cy="1477328"/>
          </a:xfrm>
          <a:prstGeom prst="rect">
            <a:avLst/>
          </a:prstGeom>
          <a:noFill/>
        </p:spPr>
        <p:txBody>
          <a:bodyPr wrap="square" rtlCol="0">
            <a:spAutoFit/>
          </a:bodyPr>
          <a:lstStyle/>
          <a:p>
            <a:r>
              <a:rPr lang="hr-HR" sz="3000" dirty="0" smtClean="0"/>
              <a:t>Opseg romba je 100cm,a površina 336 cm kvadratnih.</a:t>
            </a:r>
            <a:endParaRPr lang="en-US" sz="3000" dirty="0"/>
          </a:p>
        </p:txBody>
      </p:sp>
      <p:cxnSp>
        <p:nvCxnSpPr>
          <p:cNvPr id="29" name="Ravni poveznik 28"/>
          <p:cNvCxnSpPr/>
          <p:nvPr/>
        </p:nvCxnSpPr>
        <p:spPr>
          <a:xfrm flipV="1">
            <a:off x="4211960" y="6165304"/>
            <a:ext cx="216024" cy="216024"/>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Ravni poveznik 29"/>
          <p:cNvCxnSpPr/>
          <p:nvPr/>
        </p:nvCxnSpPr>
        <p:spPr>
          <a:xfrm flipV="1">
            <a:off x="4572000" y="5949280"/>
            <a:ext cx="216024" cy="216024"/>
          </a:xfrm>
          <a:prstGeom prst="line">
            <a:avLst/>
          </a:prstGeom>
          <a:ln w="28575">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diamond(in)">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par>
                                <p:cTn id="33" presetID="3" presetClass="entr" presetSubtype="1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blinds(horizontal)">
                                      <p:cBhvr>
                                        <p:cTn id="35" dur="500"/>
                                        <p:tgtEl>
                                          <p:spTgt spid="29"/>
                                        </p:tgtEl>
                                      </p:cBhvr>
                                    </p:animEffect>
                                  </p:childTnLst>
                                </p:cTn>
                              </p:par>
                              <p:par>
                                <p:cTn id="36" presetID="3" presetClass="entr" presetSubtype="1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blinds(horizontal)">
                                      <p:cBhvr>
                                        <p:cTn id="38" dur="5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blinds(horizontal)">
                                      <p:cBhvr>
                                        <p:cTn id="4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smtClean="0"/>
              <a:t>Primjer 11.-primjena na jednakokračni trapez</a:t>
            </a:r>
            <a:endParaRPr lang="en-US" dirty="0"/>
          </a:p>
        </p:txBody>
      </p:sp>
      <p:sp>
        <p:nvSpPr>
          <p:cNvPr id="3" name="Rezervirano mjesto sadržaja 2"/>
          <p:cNvSpPr>
            <a:spLocks noGrp="1"/>
          </p:cNvSpPr>
          <p:nvPr>
            <p:ph idx="1"/>
          </p:nvPr>
        </p:nvSpPr>
        <p:spPr>
          <a:xfrm>
            <a:off x="467544" y="1412776"/>
            <a:ext cx="7467600" cy="4525963"/>
          </a:xfrm>
        </p:spPr>
        <p:txBody>
          <a:bodyPr/>
          <a:lstStyle/>
          <a:p>
            <a:pPr>
              <a:buNone/>
            </a:pPr>
            <a:r>
              <a:rPr lang="hr-HR" dirty="0" smtClean="0"/>
              <a:t>Koliki su opseg i površina jednakokračnog trapeza kojem je duljina dulje osnovice 10 cm,kraće 4 cm a duljina kraka je 5 cm?</a:t>
            </a:r>
            <a:endParaRPr lang="en-US" dirty="0"/>
          </a:p>
        </p:txBody>
      </p:sp>
      <p:graphicFrame>
        <p:nvGraphicFramePr>
          <p:cNvPr id="4" name="Objekt 3"/>
          <p:cNvGraphicFramePr>
            <a:graphicFrameLocks noChangeAspect="1"/>
          </p:cNvGraphicFramePr>
          <p:nvPr/>
        </p:nvGraphicFramePr>
        <p:xfrm>
          <a:off x="179512" y="3212976"/>
          <a:ext cx="3024336" cy="3645024"/>
        </p:xfrm>
        <a:graphic>
          <a:graphicData uri="http://schemas.openxmlformats.org/presentationml/2006/ole">
            <p:oleObj spid="_x0000_s35842" name="Jednadžba" r:id="rId3" imgW="1650960" imgH="2145960" progId="Equation.3">
              <p:embed/>
            </p:oleObj>
          </a:graphicData>
        </a:graphic>
      </p:graphicFrame>
      <p:graphicFrame>
        <p:nvGraphicFramePr>
          <p:cNvPr id="5" name="Objekt 4"/>
          <p:cNvGraphicFramePr>
            <a:graphicFrameLocks noChangeAspect="1"/>
          </p:cNvGraphicFramePr>
          <p:nvPr/>
        </p:nvGraphicFramePr>
        <p:xfrm>
          <a:off x="2339752" y="5418088"/>
          <a:ext cx="2519846" cy="1439912"/>
        </p:xfrm>
        <a:graphic>
          <a:graphicData uri="http://schemas.openxmlformats.org/presentationml/2006/ole">
            <p:oleObj spid="_x0000_s35843" name="Jednadžba" r:id="rId4" imgW="1511280" imgH="863280" progId="Equation.3">
              <p:embed/>
            </p:oleObj>
          </a:graphicData>
        </a:graphic>
      </p:graphicFrame>
      <p:graphicFrame>
        <p:nvGraphicFramePr>
          <p:cNvPr id="6" name="Objekt 5"/>
          <p:cNvGraphicFramePr>
            <a:graphicFrameLocks noChangeAspect="1"/>
          </p:cNvGraphicFramePr>
          <p:nvPr/>
        </p:nvGraphicFramePr>
        <p:xfrm>
          <a:off x="4860032" y="5239515"/>
          <a:ext cx="1679178" cy="1618485"/>
        </p:xfrm>
        <a:graphic>
          <a:graphicData uri="http://schemas.openxmlformats.org/presentationml/2006/ole">
            <p:oleObj spid="_x0000_s35844" name="Jednadžba" r:id="rId5" imgW="1054080" imgH="1015920" progId="Equation.3">
              <p:embed/>
            </p:oleObj>
          </a:graphicData>
        </a:graphic>
      </p:graphicFrame>
      <p:grpSp>
        <p:nvGrpSpPr>
          <p:cNvPr id="25" name="Grupa 24"/>
          <p:cNvGrpSpPr/>
          <p:nvPr/>
        </p:nvGrpSpPr>
        <p:grpSpPr>
          <a:xfrm>
            <a:off x="5840835" y="2564904"/>
            <a:ext cx="3303165" cy="2734146"/>
            <a:chOff x="5364088" y="2708920"/>
            <a:chExt cx="3303165" cy="2734146"/>
          </a:xfrm>
        </p:grpSpPr>
        <p:sp>
          <p:nvSpPr>
            <p:cNvPr id="7" name="Trapezoid 6"/>
            <p:cNvSpPr/>
            <p:nvPr/>
          </p:nvSpPr>
          <p:spPr>
            <a:xfrm>
              <a:off x="5652120" y="3140968"/>
              <a:ext cx="2808312" cy="187220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Ravni poveznik 10"/>
            <p:cNvCxnSpPr/>
            <p:nvPr/>
          </p:nvCxnSpPr>
          <p:spPr>
            <a:xfrm>
              <a:off x="6156176" y="3140968"/>
              <a:ext cx="0" cy="1872208"/>
            </a:xfrm>
            <a:prstGeom prst="line">
              <a:avLst/>
            </a:prstGeom>
            <a:ln>
              <a:solidFill>
                <a:schemeClr val="bg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Pravokutnik 16"/>
            <p:cNvSpPr/>
            <p:nvPr/>
          </p:nvSpPr>
          <p:spPr>
            <a:xfrm>
              <a:off x="6156176" y="4869160"/>
              <a:ext cx="144016" cy="144016"/>
            </a:xfrm>
            <a:prstGeom prst="rect">
              <a:avLst/>
            </a:prstGeom>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Objekt 17"/>
            <p:cNvGraphicFramePr>
              <a:graphicFrameLocks noChangeAspect="1"/>
            </p:cNvGraphicFramePr>
            <p:nvPr/>
          </p:nvGraphicFramePr>
          <p:xfrm>
            <a:off x="5724128" y="4581128"/>
            <a:ext cx="355600" cy="393700"/>
          </p:xfrm>
          <a:graphic>
            <a:graphicData uri="http://schemas.openxmlformats.org/presentationml/2006/ole">
              <p:oleObj spid="_x0000_s35845" name="Jednadžba" r:id="rId6" imgW="355320" imgH="393480" progId="Equation.3">
                <p:embed/>
              </p:oleObj>
            </a:graphicData>
          </a:graphic>
        </p:graphicFrame>
        <p:graphicFrame>
          <p:nvGraphicFramePr>
            <p:cNvPr id="19" name="Objekt 18"/>
            <p:cNvGraphicFramePr>
              <a:graphicFrameLocks noChangeAspect="1"/>
            </p:cNvGraphicFramePr>
            <p:nvPr/>
          </p:nvGraphicFramePr>
          <p:xfrm>
            <a:off x="6156176" y="4005064"/>
            <a:ext cx="417190" cy="429890"/>
          </p:xfrm>
          <a:graphic>
            <a:graphicData uri="http://schemas.openxmlformats.org/presentationml/2006/ole">
              <p:oleObj spid="_x0000_s35846" name="Jednadžba" r:id="rId7" imgW="114120" imgH="139680" progId="Equation.3">
                <p:embed/>
              </p:oleObj>
            </a:graphicData>
          </a:graphic>
        </p:graphicFrame>
        <p:graphicFrame>
          <p:nvGraphicFramePr>
            <p:cNvPr id="20" name="Objekt 19"/>
            <p:cNvGraphicFramePr>
              <a:graphicFrameLocks noChangeAspect="1"/>
            </p:cNvGraphicFramePr>
            <p:nvPr/>
          </p:nvGraphicFramePr>
          <p:xfrm>
            <a:off x="5364088" y="3789040"/>
            <a:ext cx="351532" cy="492145"/>
          </p:xfrm>
          <a:graphic>
            <a:graphicData uri="http://schemas.openxmlformats.org/presentationml/2006/ole">
              <p:oleObj spid="_x0000_s35847" name="Jednadžba" r:id="rId8" imgW="126720" imgH="177480" progId="Equation.3">
                <p:embed/>
              </p:oleObj>
            </a:graphicData>
          </a:graphic>
        </p:graphicFrame>
        <p:graphicFrame>
          <p:nvGraphicFramePr>
            <p:cNvPr id="35848" name="Object 8"/>
            <p:cNvGraphicFramePr>
              <a:graphicFrameLocks noChangeAspect="1"/>
            </p:cNvGraphicFramePr>
            <p:nvPr/>
          </p:nvGraphicFramePr>
          <p:xfrm>
            <a:off x="8316416" y="3861048"/>
            <a:ext cx="350837" cy="492125"/>
          </p:xfrm>
          <a:graphic>
            <a:graphicData uri="http://schemas.openxmlformats.org/presentationml/2006/ole">
              <p:oleObj spid="_x0000_s35848" name="Jednadžba" r:id="rId9" imgW="126720" imgH="177480" progId="Equation.3">
                <p:embed/>
              </p:oleObj>
            </a:graphicData>
          </a:graphic>
        </p:graphicFrame>
        <p:graphicFrame>
          <p:nvGraphicFramePr>
            <p:cNvPr id="22" name="Objekt 21"/>
            <p:cNvGraphicFramePr>
              <a:graphicFrameLocks noChangeAspect="1"/>
            </p:cNvGraphicFramePr>
            <p:nvPr/>
          </p:nvGraphicFramePr>
          <p:xfrm>
            <a:off x="6732240" y="5013176"/>
            <a:ext cx="351532" cy="429890"/>
          </p:xfrm>
          <a:graphic>
            <a:graphicData uri="http://schemas.openxmlformats.org/presentationml/2006/ole">
              <p:oleObj spid="_x0000_s35849" name="Jednadžba" r:id="rId10" imgW="126720" imgH="139680" progId="Equation.3">
                <p:embed/>
              </p:oleObj>
            </a:graphicData>
          </a:graphic>
        </p:graphicFrame>
        <p:graphicFrame>
          <p:nvGraphicFramePr>
            <p:cNvPr id="23" name="Objekt 22"/>
            <p:cNvGraphicFramePr>
              <a:graphicFrameLocks noChangeAspect="1"/>
            </p:cNvGraphicFramePr>
            <p:nvPr/>
          </p:nvGraphicFramePr>
          <p:xfrm>
            <a:off x="6804248" y="2708920"/>
            <a:ext cx="501131" cy="429890"/>
          </p:xfrm>
          <a:graphic>
            <a:graphicData uri="http://schemas.openxmlformats.org/presentationml/2006/ole">
              <p:oleObj spid="_x0000_s35850" name="Jednadžba" r:id="rId11" imgW="114120" imgH="139680" progId="Equation.3">
                <p:embed/>
              </p:oleObj>
            </a:graphicData>
          </a:graphic>
        </p:graphicFrame>
      </p:grpSp>
      <p:sp>
        <p:nvSpPr>
          <p:cNvPr id="26" name="TekstniOkvir 25"/>
          <p:cNvSpPr txBox="1"/>
          <p:nvPr/>
        </p:nvSpPr>
        <p:spPr>
          <a:xfrm>
            <a:off x="6588224" y="5085184"/>
            <a:ext cx="3024336" cy="1938992"/>
          </a:xfrm>
          <a:prstGeom prst="rect">
            <a:avLst/>
          </a:prstGeom>
          <a:noFill/>
        </p:spPr>
        <p:txBody>
          <a:bodyPr wrap="square" rtlCol="0">
            <a:spAutoFit/>
          </a:bodyPr>
          <a:lstStyle/>
          <a:p>
            <a:r>
              <a:rPr lang="hr-HR" sz="3000" dirty="0" smtClean="0"/>
              <a:t>Opseg trapeza je 24cm,a površina 12cm </a:t>
            </a:r>
            <a:r>
              <a:rPr lang="hr-HR" sz="3000" dirty="0" err="1" smtClean="0"/>
              <a:t>kvadrtnih</a:t>
            </a:r>
            <a:endParaRPr lang="en-US" sz="3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linds(horizontal)">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332656"/>
            <a:ext cx="7467600" cy="1143000"/>
          </a:xfrm>
        </p:spPr>
        <p:txBody>
          <a:bodyPr>
            <a:normAutofit fontScale="90000"/>
          </a:bodyPr>
          <a:lstStyle/>
          <a:p>
            <a:pPr algn="ctr"/>
            <a:r>
              <a:rPr lang="hr-HR" dirty="0" smtClean="0"/>
              <a:t>Primjer 12.-primjena u stvarnom  životu(romb i jednakokračni trapez)</a:t>
            </a:r>
            <a:endParaRPr lang="en-US" dirty="0"/>
          </a:p>
        </p:txBody>
      </p:sp>
      <p:sp>
        <p:nvSpPr>
          <p:cNvPr id="3" name="Rezervirano mjesto sadržaja 2"/>
          <p:cNvSpPr>
            <a:spLocks noGrp="1"/>
          </p:cNvSpPr>
          <p:nvPr>
            <p:ph idx="1"/>
          </p:nvPr>
        </p:nvSpPr>
        <p:spPr>
          <a:xfrm>
            <a:off x="467544" y="1628800"/>
            <a:ext cx="8676456" cy="4525963"/>
          </a:xfrm>
        </p:spPr>
        <p:txBody>
          <a:bodyPr>
            <a:normAutofit/>
          </a:bodyPr>
          <a:lstStyle/>
          <a:p>
            <a:pPr>
              <a:buNone/>
            </a:pPr>
            <a:r>
              <a:rPr lang="hr-HR" sz="2400" dirty="0" smtClean="0"/>
              <a:t>Stakleni dio ulaznih vrata ima oblik romba </a:t>
            </a:r>
            <a:r>
              <a:rPr lang="hr-HR" sz="2400" smtClean="0"/>
              <a:t>sa </a:t>
            </a:r>
            <a:r>
              <a:rPr lang="hr-HR" sz="2400" smtClean="0"/>
              <a:t>stranicama duljine </a:t>
            </a:r>
            <a:r>
              <a:rPr lang="hr-HR" sz="2400" dirty="0" smtClean="0"/>
              <a:t>20cm.Duljina jedne dijagonale tog romba je 24 cm. Kolika je površina staklenog dijela na vratima?</a:t>
            </a:r>
            <a:endParaRPr lang="en-US" sz="2400" dirty="0"/>
          </a:p>
        </p:txBody>
      </p:sp>
      <p:graphicFrame>
        <p:nvGraphicFramePr>
          <p:cNvPr id="4" name="Objekt 3"/>
          <p:cNvGraphicFramePr>
            <a:graphicFrameLocks noChangeAspect="1"/>
          </p:cNvGraphicFramePr>
          <p:nvPr/>
        </p:nvGraphicFramePr>
        <p:xfrm>
          <a:off x="0" y="2673598"/>
          <a:ext cx="2339752" cy="4184402"/>
        </p:xfrm>
        <a:graphic>
          <a:graphicData uri="http://schemas.openxmlformats.org/presentationml/2006/ole">
            <p:oleObj spid="_x0000_s36866" name="Jednadžba" r:id="rId3" imgW="1612800" imgH="3124080" progId="Equation.3">
              <p:embed/>
            </p:oleObj>
          </a:graphicData>
        </a:graphic>
      </p:graphicFrame>
      <p:graphicFrame>
        <p:nvGraphicFramePr>
          <p:cNvPr id="5" name="Objekt 4"/>
          <p:cNvGraphicFramePr>
            <a:graphicFrameLocks noChangeAspect="1"/>
          </p:cNvGraphicFramePr>
          <p:nvPr/>
        </p:nvGraphicFramePr>
        <p:xfrm>
          <a:off x="2411760" y="4509120"/>
          <a:ext cx="2569969" cy="2164184"/>
        </p:xfrm>
        <a:graphic>
          <a:graphicData uri="http://schemas.openxmlformats.org/presentationml/2006/ole">
            <p:oleObj spid="_x0000_s36867" name="Jednadžba" r:id="rId4" imgW="1206360" imgH="1015920" progId="Equation.3">
              <p:embed/>
            </p:oleObj>
          </a:graphicData>
        </a:graphic>
      </p:graphicFrame>
      <p:sp>
        <p:nvSpPr>
          <p:cNvPr id="6" name="TekstniOkvir 5"/>
          <p:cNvSpPr txBox="1"/>
          <p:nvPr/>
        </p:nvSpPr>
        <p:spPr>
          <a:xfrm>
            <a:off x="5148064" y="3933056"/>
            <a:ext cx="3384376" cy="1200329"/>
          </a:xfrm>
          <a:prstGeom prst="rect">
            <a:avLst/>
          </a:prstGeom>
          <a:noFill/>
        </p:spPr>
        <p:txBody>
          <a:bodyPr wrap="square" rtlCol="0">
            <a:spAutoFit/>
          </a:bodyPr>
          <a:lstStyle/>
          <a:p>
            <a:r>
              <a:rPr lang="hr-HR" sz="2400" dirty="0" smtClean="0"/>
              <a:t>Površina staklenog dijela vrata iznosi 384 cm </a:t>
            </a:r>
            <a:r>
              <a:rPr lang="hr-HR" sz="2400" dirty="0" err="1" smtClean="0"/>
              <a:t>kvadrtnih</a:t>
            </a:r>
            <a:r>
              <a:rPr lang="hr-HR" sz="2400" dirty="0" smtClean="0"/>
              <a:t>.</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71800" y="2708920"/>
            <a:ext cx="7467600" cy="1143000"/>
          </a:xfrm>
        </p:spPr>
        <p:txBody>
          <a:bodyPr>
            <a:noAutofit/>
          </a:bodyPr>
          <a:lstStyle/>
          <a:p>
            <a:r>
              <a:rPr lang="hr-HR" sz="9600" dirty="0" smtClean="0"/>
              <a:t>KRAJ!</a:t>
            </a:r>
            <a:endParaRPr lang="en-US" sz="9600" dirty="0"/>
          </a:p>
        </p:txBody>
      </p:sp>
      <p:sp>
        <p:nvSpPr>
          <p:cNvPr id="3" name="Rezervirano mjesto sadržaja 2"/>
          <p:cNvSpPr>
            <a:spLocks noGrp="1"/>
          </p:cNvSpPr>
          <p:nvPr>
            <p:ph idx="1"/>
          </p:nvPr>
        </p:nvSpPr>
        <p:spPr>
          <a:xfrm>
            <a:off x="3707904" y="6181328"/>
            <a:ext cx="6491064" cy="676672"/>
          </a:xfrm>
        </p:spPr>
        <p:txBody>
          <a:bodyPr/>
          <a:lstStyle/>
          <a:p>
            <a:pPr>
              <a:buNone/>
            </a:pPr>
            <a:r>
              <a:rPr lang="hr-HR" dirty="0" smtClean="0"/>
              <a:t>Izradila:Ana Rogina,8.razred</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PUTOVANJA</a:t>
            </a:r>
            <a:endParaRPr lang="en-US" dirty="0"/>
          </a:p>
        </p:txBody>
      </p:sp>
      <p:sp>
        <p:nvSpPr>
          <p:cNvPr id="3" name="Rezervirano mjesto sadržaja 2"/>
          <p:cNvSpPr>
            <a:spLocks noGrp="1"/>
          </p:cNvSpPr>
          <p:nvPr>
            <p:ph idx="1"/>
          </p:nvPr>
        </p:nvSpPr>
        <p:spPr>
          <a:xfrm>
            <a:off x="457200" y="1600200"/>
            <a:ext cx="7643192" cy="4925144"/>
          </a:xfrm>
        </p:spPr>
        <p:txBody>
          <a:bodyPr>
            <a:normAutofit fontScale="92500" lnSpcReduction="20000"/>
          </a:bodyPr>
          <a:lstStyle/>
          <a:p>
            <a:pPr>
              <a:buNone/>
            </a:pPr>
            <a:r>
              <a:rPr lang="hr-HR" dirty="0" smtClean="0"/>
              <a:t>    Oko 535. g. </a:t>
            </a:r>
            <a:r>
              <a:rPr lang="hr-HR" dirty="0" err="1" smtClean="0"/>
              <a:t>pr</a:t>
            </a:r>
            <a:r>
              <a:rPr lang="hr-HR" dirty="0" smtClean="0"/>
              <a:t>. Kr. Pitagora je otputovao u Egipat. Tamo je sudjelovao u mnogim filozofskim raspravama sa svećenicima i učenjacima. I sam je postao hramski svećenik u </a:t>
            </a:r>
            <a:r>
              <a:rPr lang="hr-HR" dirty="0" err="1" smtClean="0"/>
              <a:t>Diospolisu</a:t>
            </a:r>
            <a:r>
              <a:rPr lang="hr-HR" dirty="0" smtClean="0"/>
              <a:t>. Egipatski hramovi su zapravo korijen ideja koje će kasnije propovijedati u svojoj školi u Italiji. Kad je Perzijsko Carstvo napalo i okupiralo Egipat,Pitagora je odveden kao ratni zarobljenik u Babilon. Tamo je naučio mnogo o njihovoj religiji,znanosti i kulturi. Nakon 5 godina vratio </a:t>
            </a:r>
            <a:r>
              <a:rPr lang="hr-HR" dirty="0" smtClean="0"/>
              <a:t>se u </a:t>
            </a:r>
            <a:r>
              <a:rPr lang="hr-HR" dirty="0" err="1" smtClean="0"/>
              <a:t>Samos</a:t>
            </a:r>
            <a:r>
              <a:rPr lang="hr-HR" dirty="0" smtClean="0"/>
              <a:t> gdje osniva školu pod nazivom “Polukrug” koja je i stoljećima kasnije bila okupljalište mislioca.</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PITAGORA U ITALIJI</a:t>
            </a:r>
            <a:endParaRPr lang="en-US" dirty="0"/>
          </a:p>
        </p:txBody>
      </p:sp>
      <p:sp>
        <p:nvSpPr>
          <p:cNvPr id="3" name="Rezervirano mjesto sadržaja 2"/>
          <p:cNvSpPr>
            <a:spLocks noGrp="1"/>
          </p:cNvSpPr>
          <p:nvPr>
            <p:ph idx="1"/>
          </p:nvPr>
        </p:nvSpPr>
        <p:spPr>
          <a:xfrm>
            <a:off x="457200" y="1340768"/>
            <a:ext cx="7787208" cy="5517232"/>
          </a:xfrm>
        </p:spPr>
        <p:txBody>
          <a:bodyPr>
            <a:normAutofit fontScale="85000" lnSpcReduction="10000"/>
          </a:bodyPr>
          <a:lstStyle/>
          <a:p>
            <a:pPr>
              <a:buNone/>
            </a:pPr>
            <a:r>
              <a:rPr lang="hr-HR" dirty="0" smtClean="0"/>
              <a:t>    Kako u </a:t>
            </a:r>
            <a:r>
              <a:rPr lang="hr-HR" dirty="0" err="1" smtClean="0"/>
              <a:t>Samosu</a:t>
            </a:r>
            <a:r>
              <a:rPr lang="hr-HR" dirty="0" smtClean="0"/>
              <a:t> nisu bili zadovoljni njegovim predavanjem,Pitagora je odlučio otputovati u južnu Italiju. Ustanovio je matematičku školu i učenici su </a:t>
            </a:r>
            <a:r>
              <a:rPr lang="hr-HR" dirty="0" err="1" smtClean="0"/>
              <a:t>obdržavali</a:t>
            </a:r>
            <a:r>
              <a:rPr lang="hr-HR" dirty="0" smtClean="0"/>
              <a:t> stroga pravila družbe. Školu danas nazivamo </a:t>
            </a:r>
            <a:r>
              <a:rPr lang="hr-HR" dirty="0" err="1" smtClean="0"/>
              <a:t>Pitagorejskom</a:t>
            </a:r>
            <a:r>
              <a:rPr lang="hr-HR" dirty="0" smtClean="0"/>
              <a:t> školom a njegove sljedbenike Pitagorejcima. Društvo se sastojalo od dva kruga:unutrašnji(matematičari,učitelji) i vanjski(učenici). Članovi unutrašnjeg kruga među kojima je bio i Pitagora nisu imali privatnog vlasništva,morali su biti vegetarijanci i živjeli su u zajednici. Članovi vanjskog kruga nisu morali </a:t>
            </a:r>
            <a:r>
              <a:rPr lang="hr-HR" dirty="0" smtClean="0"/>
              <a:t>biti </a:t>
            </a:r>
            <a:r>
              <a:rPr lang="hr-HR" dirty="0" smtClean="0"/>
              <a:t>vegetarijanci,mogli su imati privatno vlasništvo i živjeti u vlastitim kućama. I muškarci i žene mogli su biti članovi društva.</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PITAGORA-FILOZOF</a:t>
            </a:r>
            <a:endParaRPr lang="en-US" dirty="0"/>
          </a:p>
        </p:txBody>
      </p:sp>
      <p:sp>
        <p:nvSpPr>
          <p:cNvPr id="3" name="Rezervirano mjesto sadržaja 2"/>
          <p:cNvSpPr>
            <a:spLocks noGrp="1"/>
          </p:cNvSpPr>
          <p:nvPr>
            <p:ph idx="1"/>
          </p:nvPr>
        </p:nvSpPr>
        <p:spPr>
          <a:xfrm>
            <a:off x="457200" y="1600200"/>
            <a:ext cx="7859216" cy="5257800"/>
          </a:xfrm>
        </p:spPr>
        <p:txBody>
          <a:bodyPr>
            <a:normAutofit fontScale="92500"/>
          </a:bodyPr>
          <a:lstStyle/>
          <a:p>
            <a:pPr>
              <a:buNone/>
            </a:pPr>
            <a:r>
              <a:rPr lang="hr-HR" dirty="0" smtClean="0"/>
              <a:t>    Pitagora je bio i </a:t>
            </a:r>
            <a:r>
              <a:rPr lang="hr-HR" dirty="0" smtClean="0"/>
              <a:t>veliki </a:t>
            </a:r>
            <a:r>
              <a:rPr lang="hr-HR" dirty="0" smtClean="0"/>
              <a:t>filozof. Imao je filozofske nazore da je cijeli svijet sastavljen od suprotnosti,</a:t>
            </a:r>
            <a:r>
              <a:rPr lang="hr-HR" dirty="0" err="1" smtClean="0"/>
              <a:t>tj</a:t>
            </a:r>
            <a:r>
              <a:rPr lang="hr-HR" dirty="0" smtClean="0"/>
              <a:t>. suprotnih parova;sve su postojeće stvari nastale od oblika, a ne od materijalne tvari;da je duša broj koji se samostalno pokreće i reinkarnira dok ne dođe do potpunog očišćenja(do </a:t>
            </a:r>
            <a:r>
              <a:rPr lang="hr-HR" dirty="0" smtClean="0"/>
              <a:t>kojeg </a:t>
            </a:r>
            <a:r>
              <a:rPr lang="hr-HR" dirty="0" smtClean="0"/>
              <a:t>se dolazi kroz intelektualne i obredne vježbe strogih Pitagorejaca). Točan datum i okolnosti smrti Pitagore se ne zna. Legenda kaže da je umro u </a:t>
            </a:r>
            <a:r>
              <a:rPr lang="hr-HR" dirty="0" err="1" smtClean="0"/>
              <a:t>Metapontiumu</a:t>
            </a:r>
            <a:r>
              <a:rPr lang="hr-HR" dirty="0" smtClean="0"/>
              <a:t> i mnogi autori se slažu s time.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pic>
        <p:nvPicPr>
          <p:cNvPr id="4" name="Rezervirano mjesto sadržaja 3" descr="dfgb.jpg"/>
          <p:cNvPicPr>
            <a:picLocks noGrp="1" noChangeAspect="1"/>
          </p:cNvPicPr>
          <p:nvPr>
            <p:ph idx="1"/>
          </p:nvPr>
        </p:nvPicPr>
        <p:blipFill>
          <a:blip r:embed="rId2" cstate="print"/>
          <a:stretch>
            <a:fillRect/>
          </a:stretch>
        </p:blipFill>
        <p:spPr>
          <a:xfrm>
            <a:off x="179512" y="1484784"/>
            <a:ext cx="3384376" cy="4397533"/>
          </a:xfrm>
          <a:prstGeom prst="rect">
            <a:avLst/>
          </a:prstGeom>
          <a:ln>
            <a:noFill/>
          </a:ln>
          <a:effectLst>
            <a:softEdge rad="112500"/>
          </a:effectLst>
        </p:spPr>
      </p:pic>
      <p:pic>
        <p:nvPicPr>
          <p:cNvPr id="5" name="Slika 4" descr="pythagoras-bust.jpg"/>
          <p:cNvPicPr>
            <a:picLocks noChangeAspect="1"/>
          </p:cNvPicPr>
          <p:nvPr/>
        </p:nvPicPr>
        <p:blipFill>
          <a:blip r:embed="rId3" cstate="print"/>
          <a:stretch>
            <a:fillRect/>
          </a:stretch>
        </p:blipFill>
        <p:spPr>
          <a:xfrm>
            <a:off x="4716016" y="1484784"/>
            <a:ext cx="3917032" cy="4674325"/>
          </a:xfrm>
          <a:prstGeom prst="rect">
            <a:avLst/>
          </a:prstGeom>
          <a:ln>
            <a:noFill/>
          </a:ln>
          <a:effectLst>
            <a:softEdge rad="112500"/>
          </a:effec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PITAGOREJSKA ŠKOLA</a:t>
            </a:r>
            <a:endParaRPr lang="en-US" dirty="0"/>
          </a:p>
        </p:txBody>
      </p:sp>
      <p:sp>
        <p:nvSpPr>
          <p:cNvPr id="3" name="Rezervirano mjesto sadržaja 2"/>
          <p:cNvSpPr>
            <a:spLocks noGrp="1"/>
          </p:cNvSpPr>
          <p:nvPr>
            <p:ph idx="1"/>
          </p:nvPr>
        </p:nvSpPr>
        <p:spPr>
          <a:xfrm>
            <a:off x="457200" y="1600200"/>
            <a:ext cx="8075240" cy="5069160"/>
          </a:xfrm>
        </p:spPr>
        <p:txBody>
          <a:bodyPr>
            <a:normAutofit lnSpcReduction="10000"/>
          </a:bodyPr>
          <a:lstStyle/>
          <a:p>
            <a:pPr>
              <a:buNone/>
            </a:pPr>
            <a:r>
              <a:rPr lang="hr-HR" dirty="0" smtClean="0"/>
              <a:t>    U </a:t>
            </a:r>
            <a:r>
              <a:rPr lang="hr-HR" dirty="0" err="1" smtClean="0"/>
              <a:t>Pitagorejskoj</a:t>
            </a:r>
            <a:r>
              <a:rPr lang="hr-HR" dirty="0" smtClean="0"/>
              <a:t> školi naglasak je bio na tajnosti i zajedništvu pa je danas teško odgonetnuti što je bio rad samog Pitagore,a što njegovih učenika. </a:t>
            </a:r>
            <a:r>
              <a:rPr lang="hr-HR" dirty="0" err="1" smtClean="0"/>
              <a:t>Pitagorejska</a:t>
            </a:r>
            <a:r>
              <a:rPr lang="hr-HR" dirty="0" smtClean="0"/>
              <a:t> škola je dala velik doprinos matematici. Pitagorejci nisu radili matematiku kao što mi danas radimo. Nije bilo zadataka koje treba riješiti,nisu pokušavali formulirati matematičke izjave kao što mi danas radimo. Njih su zanimale osnove matematike-pojam broja,trokuta te dokazi.</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83568" y="593304"/>
            <a:ext cx="7467600" cy="6264696"/>
          </a:xfrm>
        </p:spPr>
        <p:txBody>
          <a:bodyPr>
            <a:normAutofit fontScale="92500" lnSpcReduction="20000"/>
          </a:bodyPr>
          <a:lstStyle/>
          <a:p>
            <a:pPr>
              <a:buNone/>
            </a:pPr>
            <a:r>
              <a:rPr lang="hr-HR" dirty="0" smtClean="0"/>
              <a:t>    Pitagora je vjerovao da se sve relacije i odnosi mogu svesti na operacije s brojevima-da se i cijeli svemir može objasniti brojevima. Do tog je zaključka došao nakon mnogih opažanja u glazbi,matematici i astronomiji. Pitagora je jako pridonio stvaranju matematičke teorije muzike. Bio je vrstan glazbenik, svirao je liru i koristio je glazbu kao sredstvo liječenja bolesnika (</a:t>
            </a:r>
            <a:r>
              <a:rPr lang="hr-HR" dirty="0" err="1" smtClean="0"/>
              <a:t>muzikoterapija</a:t>
            </a:r>
            <a:r>
              <a:rPr lang="hr-HR" dirty="0" smtClean="0"/>
              <a:t>). Pitagora je proučavao svojstva prirodnih brojeva(parni,neparni,savršeni). Po njemu svaki broj ima i svoje osobine:muški,ženski,savršen,nepotpun, lijep,ružan. </a:t>
            </a:r>
            <a:r>
              <a:rPr lang="hr-HR" dirty="0" smtClean="0"/>
              <a:t>Najbolji </a:t>
            </a:r>
            <a:r>
              <a:rPr lang="hr-HR" dirty="0" smtClean="0"/>
              <a:t>od svih brojeva bio je 10(zbroj prva četiri prirodna broja 1+2+3+4=10)</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188640"/>
            <a:ext cx="7467600" cy="1143000"/>
          </a:xfrm>
        </p:spPr>
        <p:txBody>
          <a:bodyPr>
            <a:normAutofit fontScale="90000"/>
          </a:bodyPr>
          <a:lstStyle/>
          <a:p>
            <a:pPr algn="ctr"/>
            <a:r>
              <a:rPr lang="hr-HR" dirty="0" smtClean="0"/>
              <a:t>DOSTIGNUĆA PITAGOREJSKE ŠKOLE</a:t>
            </a:r>
            <a:endParaRPr lang="en-US" dirty="0"/>
          </a:p>
        </p:txBody>
      </p:sp>
      <p:sp>
        <p:nvSpPr>
          <p:cNvPr id="3" name="Rezervirano mjesto sadržaja 2"/>
          <p:cNvSpPr>
            <a:spLocks noGrp="1"/>
          </p:cNvSpPr>
          <p:nvPr>
            <p:ph idx="1"/>
          </p:nvPr>
        </p:nvSpPr>
        <p:spPr>
          <a:xfrm>
            <a:off x="467544" y="1268760"/>
            <a:ext cx="8291264" cy="5861248"/>
          </a:xfrm>
        </p:spPr>
        <p:txBody>
          <a:bodyPr>
            <a:normAutofit fontScale="85000" lnSpcReduction="20000"/>
          </a:bodyPr>
          <a:lstStyle/>
          <a:p>
            <a:pPr>
              <a:buFont typeface="Arial" pitchFamily="34" charset="0"/>
              <a:buChar char="•"/>
            </a:pPr>
            <a:r>
              <a:rPr lang="hr-HR" dirty="0" smtClean="0"/>
              <a:t>Zbroj kutova u trokutu jednak je kao dva prava kuta</a:t>
            </a:r>
          </a:p>
          <a:p>
            <a:pPr>
              <a:buFont typeface="Arial" pitchFamily="34" charset="0"/>
              <a:buChar char="•"/>
            </a:pPr>
            <a:r>
              <a:rPr lang="hr-HR" dirty="0" smtClean="0"/>
              <a:t>Zbroj površina kvadrata nad katetama jednak je površini kvadrata nad hipotenuzom(Pitagorin poučak). Pitagorejcima “kvadrat” nije označavao množenje duljine stranice sa samom sobom već geometrijski lik kvadrat konstruiran nad stranicom</a:t>
            </a:r>
          </a:p>
          <a:p>
            <a:pPr>
              <a:buFont typeface="Arial" pitchFamily="34" charset="0"/>
              <a:buChar char="•"/>
            </a:pPr>
            <a:r>
              <a:rPr lang="hr-HR" dirty="0" smtClean="0"/>
              <a:t>Otkriće iracionalnih brojeva. Pitagorejci su čvrsto vjerovali da se sve može prikazati u obliku broja pri čemu je svaki kvocijent dva cijela broja. Kad su pokušali izmjeriti hipotenuzu jednakokračnog pravokutnog trokuta </a:t>
            </a:r>
            <a:r>
              <a:rPr lang="hr-HR" dirty="0" smtClean="0"/>
              <a:t>došli </a:t>
            </a:r>
            <a:r>
              <a:rPr lang="hr-HR" dirty="0" smtClean="0"/>
              <a:t>su do zaključka da se ona ne može prikazati kao kvocijent dva cijela broja. Činjenica da postoje brojevi koji se ne mogu prikazati kao omjer dva prirodna broja ih je </a:t>
            </a:r>
            <a:r>
              <a:rPr lang="hr-HR" dirty="0" smtClean="0"/>
              <a:t>toliko užasnula </a:t>
            </a:r>
            <a:r>
              <a:rPr lang="hr-HR" dirty="0" smtClean="0"/>
              <a:t>da su tu tvrdnju čuvali u dubokoj tajnosti kako ne bi izašla na vidjelo</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hnički">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hnički">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hnički">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545</TotalTime>
  <Words>1222</Words>
  <Application>Microsoft Office PowerPoint</Application>
  <PresentationFormat>Prikaz na zaslonu (4:3)</PresentationFormat>
  <Paragraphs>92</Paragraphs>
  <Slides>25</Slides>
  <Notes>1</Notes>
  <HiddenSlides>0</HiddenSlides>
  <MMClips>0</MMClips>
  <ScaleCrop>false</ScaleCrop>
  <HeadingPairs>
    <vt:vector size="6" baseType="variant">
      <vt:variant>
        <vt:lpstr>Tema</vt:lpstr>
      </vt:variant>
      <vt:variant>
        <vt:i4>1</vt:i4>
      </vt:variant>
      <vt:variant>
        <vt:lpstr>Uloženi OLE poslužitelji</vt:lpstr>
      </vt:variant>
      <vt:variant>
        <vt:i4>1</vt:i4>
      </vt:variant>
      <vt:variant>
        <vt:lpstr>Naslovi slajdova</vt:lpstr>
      </vt:variant>
      <vt:variant>
        <vt:i4>25</vt:i4>
      </vt:variant>
    </vt:vector>
  </HeadingPairs>
  <TitlesOfParts>
    <vt:vector size="27" baseType="lpstr">
      <vt:lpstr>Tehnički</vt:lpstr>
      <vt:lpstr>Jednadžba</vt:lpstr>
      <vt:lpstr>PITAGORA,PITAGORIN POUČAK I PITAGOREJSKA ŠKOLA</vt:lpstr>
      <vt:lpstr>PITAGORA</vt:lpstr>
      <vt:lpstr>PUTOVANJA</vt:lpstr>
      <vt:lpstr>PITAGORA U ITALIJI</vt:lpstr>
      <vt:lpstr>PITAGORA-FILOZOF</vt:lpstr>
      <vt:lpstr>Slajd 6</vt:lpstr>
      <vt:lpstr>PITAGOREJSKA ŠKOLA</vt:lpstr>
      <vt:lpstr>Slajd 8</vt:lpstr>
      <vt:lpstr>DOSTIGNUĆA PITAGOREJSKE ŠKOLE</vt:lpstr>
      <vt:lpstr>Slajd 10</vt:lpstr>
      <vt:lpstr>Slajd 11</vt:lpstr>
      <vt:lpstr>PITAGORIN POUČAK</vt:lpstr>
      <vt:lpstr>Primjer 1.</vt:lpstr>
      <vt:lpstr>Primjer 2.</vt:lpstr>
      <vt:lpstr>Primjer 3.-primjena u stvarnom životu</vt:lpstr>
      <vt:lpstr>Primjer 4.-primjena na kvadrat</vt:lpstr>
      <vt:lpstr>Primjer 5.-primjena na pravokutnik</vt:lpstr>
      <vt:lpstr>Primjer 6-primjena u stvarnom životu(pravokutnik i kvadrat)</vt:lpstr>
      <vt:lpstr>Primjer 7.-primjena na jednakostraničan trokut</vt:lpstr>
      <vt:lpstr>Primjer 8.-primjena na jednakokračan trokut</vt:lpstr>
      <vt:lpstr>Primjer 9.-primjena u stvarnom životu(jednakostraničan i jednakokračan trokut)</vt:lpstr>
      <vt:lpstr>Primjer 10-primjena na romb</vt:lpstr>
      <vt:lpstr>Primjer 11.-primjena na jednakokračni trapez</vt:lpstr>
      <vt:lpstr>Primjer 12.-primjena u stvarnom  životu(romb i jednakokračni trapez)</vt:lpstr>
      <vt:lpstr>KRAJ!</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PITAGORA,PITAGORIN POUČAK I PITAGOREJSKA ŠKOLA</dc:title>
  <dc:creator>Ana</dc:creator>
  <cp:lastModifiedBy>Ana</cp:lastModifiedBy>
  <cp:revision>63</cp:revision>
  <dcterms:created xsi:type="dcterms:W3CDTF">2014-11-20T21:18:08Z</dcterms:created>
  <dcterms:modified xsi:type="dcterms:W3CDTF">2014-12-07T13:02:52Z</dcterms:modified>
</cp:coreProperties>
</file>