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Tamni stil 1 - Isticanj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style val="18"/>
  <c:chart>
    <c:title>
      <c:tx>
        <c:rich>
          <a:bodyPr/>
          <a:lstStyle/>
          <a:p>
            <a:pPr>
              <a:defRPr/>
            </a:pPr>
            <a:r>
              <a:rPr lang="hr-HR" u="sng" dirty="0"/>
              <a:t>Koliko često koristimo koje vrste jabuka?</a:t>
            </a:r>
            <a:endParaRPr lang="en-US" u="sng" dirty="0"/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List1!$B$1</c:f>
              <c:strCache>
                <c:ptCount val="1"/>
                <c:pt idx="0">
                  <c:v>Korištenje svježe jabuke</c:v>
                </c:pt>
              </c:strCache>
            </c:strRef>
          </c:tx>
          <c:cat>
            <c:strRef>
              <c:f>List1!$A$2:$A$12</c:f>
              <c:strCache>
                <c:ptCount val="11"/>
                <c:pt idx="0">
                  <c:v>ELSTAR</c:v>
                </c:pt>
                <c:pt idx="1">
                  <c:v>JONAGOLD</c:v>
                </c:pt>
                <c:pt idx="2">
                  <c:v>BRAEBURN</c:v>
                </c:pt>
                <c:pt idx="3">
                  <c:v>GOLDEN DELICIOUS</c:v>
                </c:pt>
                <c:pt idx="4">
                  <c:v>SUMMERRED</c:v>
                </c:pt>
                <c:pt idx="5">
                  <c:v>JERSEYMAC</c:v>
                </c:pt>
                <c:pt idx="6">
                  <c:v>ZLATNA ZIMSKA PARMENKA</c:v>
                </c:pt>
                <c:pt idx="7">
                  <c:v>GRANNY SMITH</c:v>
                </c:pt>
                <c:pt idx="8">
                  <c:v>IDARED</c:v>
                </c:pt>
                <c:pt idx="9">
                  <c:v>FUJI</c:v>
                </c:pt>
                <c:pt idx="10">
                  <c:v>GALA</c:v>
                </c:pt>
              </c:strCache>
            </c:strRef>
          </c:cat>
          <c:val>
            <c:numRef>
              <c:f>List1!$B$2:$B$12</c:f>
              <c:numCache>
                <c:formatCode>General</c:formatCode>
                <c:ptCount val="11"/>
                <c:pt idx="0">
                  <c:v>2.2999999999999998</c:v>
                </c:pt>
                <c:pt idx="1">
                  <c:v>8.7000000000000011</c:v>
                </c:pt>
                <c:pt idx="2">
                  <c:v>7.4</c:v>
                </c:pt>
                <c:pt idx="3">
                  <c:v>9.7000000000000011</c:v>
                </c:pt>
                <c:pt idx="4">
                  <c:v>6</c:v>
                </c:pt>
                <c:pt idx="5">
                  <c:v>4.9000000000000004</c:v>
                </c:pt>
                <c:pt idx="6">
                  <c:v>3.6</c:v>
                </c:pt>
                <c:pt idx="7">
                  <c:v>10.3</c:v>
                </c:pt>
                <c:pt idx="8">
                  <c:v>5.2</c:v>
                </c:pt>
                <c:pt idx="9">
                  <c:v>7.2</c:v>
                </c:pt>
                <c:pt idx="10">
                  <c:v>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Korištenje jabuka za kolače</c:v>
                </c:pt>
              </c:strCache>
            </c:strRef>
          </c:tx>
          <c:cat>
            <c:strRef>
              <c:f>List1!$A$2:$A$12</c:f>
              <c:strCache>
                <c:ptCount val="11"/>
                <c:pt idx="0">
                  <c:v>ELSTAR</c:v>
                </c:pt>
                <c:pt idx="1">
                  <c:v>JONAGOLD</c:v>
                </c:pt>
                <c:pt idx="2">
                  <c:v>BRAEBURN</c:v>
                </c:pt>
                <c:pt idx="3">
                  <c:v>GOLDEN DELICIOUS</c:v>
                </c:pt>
                <c:pt idx="4">
                  <c:v>SUMMERRED</c:v>
                </c:pt>
                <c:pt idx="5">
                  <c:v>JERSEYMAC</c:v>
                </c:pt>
                <c:pt idx="6">
                  <c:v>ZLATNA ZIMSKA PARMENKA</c:v>
                </c:pt>
                <c:pt idx="7">
                  <c:v>GRANNY SMITH</c:v>
                </c:pt>
                <c:pt idx="8">
                  <c:v>IDARED</c:v>
                </c:pt>
                <c:pt idx="9">
                  <c:v>FUJI</c:v>
                </c:pt>
                <c:pt idx="10">
                  <c:v>GALA</c:v>
                </c:pt>
              </c:strCache>
            </c:strRef>
          </c:cat>
          <c:val>
            <c:numRef>
              <c:f>List1!$C$2:$C$12</c:f>
              <c:numCache>
                <c:formatCode>General</c:formatCode>
                <c:ptCount val="11"/>
                <c:pt idx="0">
                  <c:v>1.8</c:v>
                </c:pt>
                <c:pt idx="1">
                  <c:v>6.5</c:v>
                </c:pt>
                <c:pt idx="2">
                  <c:v>4.2</c:v>
                </c:pt>
                <c:pt idx="3">
                  <c:v>6.5</c:v>
                </c:pt>
                <c:pt idx="4">
                  <c:v>5.0999999999999996</c:v>
                </c:pt>
                <c:pt idx="5">
                  <c:v>4.2</c:v>
                </c:pt>
                <c:pt idx="6">
                  <c:v>2.2000000000000002</c:v>
                </c:pt>
                <c:pt idx="7">
                  <c:v>7.6</c:v>
                </c:pt>
                <c:pt idx="8">
                  <c:v>3.8</c:v>
                </c:pt>
                <c:pt idx="9">
                  <c:v>6.5</c:v>
                </c:pt>
                <c:pt idx="10">
                  <c:v>4.5999999999999996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Korištenje jabuka za sokove</c:v>
                </c:pt>
              </c:strCache>
            </c:strRef>
          </c:tx>
          <c:cat>
            <c:strRef>
              <c:f>List1!$A$2:$A$12</c:f>
              <c:strCache>
                <c:ptCount val="11"/>
                <c:pt idx="0">
                  <c:v>ELSTAR</c:v>
                </c:pt>
                <c:pt idx="1">
                  <c:v>JONAGOLD</c:v>
                </c:pt>
                <c:pt idx="2">
                  <c:v>BRAEBURN</c:v>
                </c:pt>
                <c:pt idx="3">
                  <c:v>GOLDEN DELICIOUS</c:v>
                </c:pt>
                <c:pt idx="4">
                  <c:v>SUMMERRED</c:v>
                </c:pt>
                <c:pt idx="5">
                  <c:v>JERSEYMAC</c:v>
                </c:pt>
                <c:pt idx="6">
                  <c:v>ZLATNA ZIMSKA PARMENKA</c:v>
                </c:pt>
                <c:pt idx="7">
                  <c:v>GRANNY SMITH</c:v>
                </c:pt>
                <c:pt idx="8">
                  <c:v>IDARED</c:v>
                </c:pt>
                <c:pt idx="9">
                  <c:v>FUJI</c:v>
                </c:pt>
                <c:pt idx="10">
                  <c:v>GALA</c:v>
                </c:pt>
              </c:strCache>
            </c:strRef>
          </c:cat>
          <c:val>
            <c:numRef>
              <c:f>List1!$D$2:$D$12</c:f>
              <c:numCache>
                <c:formatCode>General</c:formatCode>
                <c:ptCount val="11"/>
                <c:pt idx="0">
                  <c:v>1.2</c:v>
                </c:pt>
                <c:pt idx="1">
                  <c:v>5.3</c:v>
                </c:pt>
                <c:pt idx="2">
                  <c:v>2</c:v>
                </c:pt>
                <c:pt idx="3">
                  <c:v>3.9</c:v>
                </c:pt>
                <c:pt idx="4">
                  <c:v>2.2999999999999998</c:v>
                </c:pt>
                <c:pt idx="5">
                  <c:v>2.4</c:v>
                </c:pt>
                <c:pt idx="6">
                  <c:v>0</c:v>
                </c:pt>
                <c:pt idx="7">
                  <c:v>5.3</c:v>
                </c:pt>
                <c:pt idx="8">
                  <c:v>1.2</c:v>
                </c:pt>
                <c:pt idx="9">
                  <c:v>5.3</c:v>
                </c:pt>
                <c:pt idx="10" formatCode="d/mmm">
                  <c:v>0</c:v>
                </c:pt>
              </c:numCache>
            </c:numRef>
          </c:val>
        </c:ser>
        <c:overlap val="100"/>
        <c:axId val="81364480"/>
        <c:axId val="81366016"/>
      </c:barChart>
      <c:catAx>
        <c:axId val="81364480"/>
        <c:scaling>
          <c:orientation val="minMax"/>
        </c:scaling>
        <c:axPos val="b"/>
        <c:tickLblPos val="nextTo"/>
        <c:crossAx val="81366016"/>
        <c:crosses val="autoZero"/>
        <c:auto val="1"/>
        <c:lblAlgn val="ctr"/>
        <c:lblOffset val="100"/>
      </c:catAx>
      <c:valAx>
        <c:axId val="81366016"/>
        <c:scaling>
          <c:orientation val="minMax"/>
        </c:scaling>
        <c:axPos val="l"/>
        <c:majorGridlines/>
        <c:numFmt formatCode="General" sourceLinked="1"/>
        <c:tickLblPos val="nextTo"/>
        <c:crossAx val="81364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41723141873126"/>
          <c:y val="0.27019173275378855"/>
          <c:w val="0.31700922119764535"/>
          <c:h val="0.32395089684167483"/>
        </c:manualLayout>
      </c:layout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15.10.2011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15.10.2011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15.10.2011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15.10.2011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15.10.2011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15.10.2011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15.10.2011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15.10.2011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15.10.2011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15.10.2011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15.10.2011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15.10.2011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mora.hr/adminmax/publikacije/05rezidbajabukaikruska-vretenastigrm.pdf" TargetMode="External"/><Relationship Id="rId2" Type="http://schemas.openxmlformats.org/officeDocument/2006/relationships/hyperlink" Target="http://vrt-bj.hr/jabuk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r.wikipedia.org/wiki/Jabuk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395536" y="404664"/>
            <a:ext cx="8262918" cy="244827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relaxedInset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100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Jabuke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899592" y="4005064"/>
            <a:ext cx="7461954" cy="194421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relaxedInset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hr-HR" sz="6600" b="1" cap="all" dirty="0" smtClean="0">
                <a:ln/>
                <a:solidFill>
                  <a:schemeClr val="accent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innerShdw blurRad="63500" dist="50800" dir="54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Zdravo voće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hr-HR" sz="3200" b="1" u="sng" dirty="0" smtClean="0"/>
              <a:t>Neke od web adresa korištenih pri izradi su: </a:t>
            </a:r>
            <a:endParaRPr lang="hr-HR" sz="3200" b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http://vrt-</a:t>
            </a:r>
            <a:r>
              <a:rPr lang="hr-HR" dirty="0" err="1" smtClean="0">
                <a:hlinkClick r:id="rId2"/>
              </a:rPr>
              <a:t>bj.hr</a:t>
            </a:r>
            <a:r>
              <a:rPr lang="hr-HR" dirty="0" smtClean="0">
                <a:hlinkClick r:id="rId2"/>
              </a:rPr>
              <a:t>/jabuke/</a:t>
            </a:r>
            <a:endParaRPr lang="hr-HR" dirty="0" smtClean="0"/>
          </a:p>
          <a:p>
            <a:r>
              <a:rPr lang="hr-HR" dirty="0" smtClean="0">
                <a:hlinkClick r:id="rId3"/>
              </a:rPr>
              <a:t>http://www.komora.hr/</a:t>
            </a:r>
            <a:r>
              <a:rPr lang="hr-HR" dirty="0" err="1" smtClean="0">
                <a:hlinkClick r:id="rId3"/>
              </a:rPr>
              <a:t>adminmax</a:t>
            </a:r>
            <a:r>
              <a:rPr lang="hr-HR" dirty="0" smtClean="0">
                <a:hlinkClick r:id="rId3"/>
              </a:rPr>
              <a:t>/publikacije/05rezidbajabukaikruska-</a:t>
            </a:r>
            <a:r>
              <a:rPr lang="hr-HR" dirty="0" err="1" smtClean="0">
                <a:hlinkClick r:id="rId3"/>
              </a:rPr>
              <a:t>vretenastigrm.pdf</a:t>
            </a:r>
            <a:endParaRPr lang="hr-HR" dirty="0" smtClean="0"/>
          </a:p>
          <a:p>
            <a:r>
              <a:rPr lang="hr-HR" dirty="0" smtClean="0">
                <a:hlinkClick r:id="rId4"/>
              </a:rPr>
              <a:t>http://hr.wikipedia.org/</a:t>
            </a:r>
            <a:r>
              <a:rPr lang="hr-HR" dirty="0" err="1" smtClean="0">
                <a:hlinkClick r:id="rId4"/>
              </a:rPr>
              <a:t>wiki</a:t>
            </a:r>
            <a:r>
              <a:rPr lang="hr-HR" dirty="0" smtClean="0">
                <a:hlinkClick r:id="rId4"/>
              </a:rPr>
              <a:t>/Jabuka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4283968" y="6093296"/>
            <a:ext cx="4628190" cy="55399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perspectiveAbove"/>
            <a:lightRig rig="chilly" dir="t">
              <a:rot lat="0" lon="0" rev="18480000"/>
            </a:lightRig>
          </a:scene3d>
          <a:sp3d prstMaterial="clear">
            <a:bevelT h="63500" prst="slope"/>
          </a:sp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Izradio: Alan Boršćak</a:t>
            </a:r>
            <a:endParaRPr lang="hr-HR" sz="3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 tmFilter="0,0; .5, 0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35696" y="5517232"/>
            <a:ext cx="5486400" cy="864096"/>
          </a:xfrm>
        </p:spPr>
        <p:txBody>
          <a:bodyPr>
            <a:normAutofit/>
          </a:bodyPr>
          <a:lstStyle/>
          <a:p>
            <a:pPr algn="ctr"/>
            <a:r>
              <a:rPr lang="hr-HR" sz="3200" b="0" dirty="0" smtClean="0"/>
              <a:t>Jabuka (</a:t>
            </a:r>
            <a:r>
              <a:rPr lang="hr-HR" sz="3200" b="0" i="1" dirty="0" smtClean="0"/>
              <a:t>Malus domestica</a:t>
            </a:r>
            <a:r>
              <a:rPr lang="hr-HR" sz="3200" b="0" dirty="0" smtClean="0"/>
              <a:t>)</a:t>
            </a:r>
            <a:endParaRPr lang="hr-HR" sz="3200" dirty="0"/>
          </a:p>
        </p:txBody>
      </p:sp>
      <p:pic>
        <p:nvPicPr>
          <p:cNvPr id="7" name="Picture 2" descr="C:\Users\Ime\Desktop\220px-Koeh-1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48680"/>
            <a:ext cx="3960440" cy="496855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0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1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 smtClean="0"/>
              <a:t>Sistematika</a:t>
            </a:r>
            <a:endParaRPr lang="hr-HR" b="1" u="sng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/>
        </p:nvGraphicFramePr>
        <p:xfrm>
          <a:off x="2411760" y="1916832"/>
          <a:ext cx="4392488" cy="410445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196244"/>
                <a:gridCol w="2196244"/>
              </a:tblGrid>
              <a:tr h="586351"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sng" dirty="0">
                          <a:latin typeface="Kalinga" pitchFamily="34" charset="0"/>
                          <a:cs typeface="Kalinga" pitchFamily="34" charset="0"/>
                        </a:rPr>
                        <a:t>Carstvo:</a:t>
                      </a:r>
                      <a:endParaRPr lang="hr-HR" sz="1600" b="1" i="1" u="sng" dirty="0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none" strike="noStrike" dirty="0" err="1" smtClean="0">
                          <a:latin typeface="Kalinga" pitchFamily="34" charset="0"/>
                          <a:cs typeface="Kalinga" pitchFamily="34" charset="0"/>
                        </a:rPr>
                        <a:t>Plantae</a:t>
                      </a:r>
                      <a: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  <a:t/>
                      </a:r>
                      <a:b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</a:br>
                      <a:endParaRPr lang="hr-HR" sz="1600" dirty="0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sng" dirty="0">
                          <a:latin typeface="Kalinga" pitchFamily="34" charset="0"/>
                          <a:cs typeface="Kalinga" pitchFamily="34" charset="0"/>
                        </a:rPr>
                        <a:t>Divizija:</a:t>
                      </a:r>
                      <a:endParaRPr lang="hr-HR" sz="1600" b="1" i="1" u="sng" dirty="0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none" strike="noStrike" dirty="0" err="1">
                          <a:latin typeface="Kalinga" pitchFamily="34" charset="0"/>
                          <a:cs typeface="Kalinga" pitchFamily="34" charset="0"/>
                        </a:rPr>
                        <a:t>Magnoliophyta</a:t>
                      </a:r>
                      <a: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  <a:t/>
                      </a:r>
                      <a:b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</a:br>
                      <a:endParaRPr lang="hr-HR" sz="1600" dirty="0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sng">
                          <a:latin typeface="Kalinga" pitchFamily="34" charset="0"/>
                          <a:cs typeface="Kalinga" pitchFamily="34" charset="0"/>
                        </a:rPr>
                        <a:t>Razred:</a:t>
                      </a:r>
                      <a:endParaRPr lang="hr-HR" sz="1600" b="1" i="1" u="sng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none" strike="noStrike" dirty="0" err="1">
                          <a:latin typeface="Kalinga" pitchFamily="34" charset="0"/>
                          <a:cs typeface="Kalinga" pitchFamily="34" charset="0"/>
                        </a:rPr>
                        <a:t>Magnoliopsida</a:t>
                      </a:r>
                      <a: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  <a:t/>
                      </a:r>
                      <a:b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</a:br>
                      <a:endParaRPr lang="hr-HR" sz="1600" dirty="0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sng">
                          <a:latin typeface="Kalinga" pitchFamily="34" charset="0"/>
                          <a:cs typeface="Kalinga" pitchFamily="34" charset="0"/>
                        </a:rPr>
                        <a:t>Red:</a:t>
                      </a:r>
                      <a:endParaRPr lang="hr-HR" sz="1600" b="1" i="1" u="sng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none" strike="noStrike" dirty="0" err="1">
                          <a:latin typeface="Kalinga" pitchFamily="34" charset="0"/>
                          <a:cs typeface="Kalinga" pitchFamily="34" charset="0"/>
                        </a:rPr>
                        <a:t>Rosales</a:t>
                      </a:r>
                      <a: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  <a:t/>
                      </a:r>
                      <a:b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</a:br>
                      <a:endParaRPr lang="hr-HR" sz="1600" dirty="0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sng">
                          <a:latin typeface="Kalinga" pitchFamily="34" charset="0"/>
                          <a:cs typeface="Kalinga" pitchFamily="34" charset="0"/>
                        </a:rPr>
                        <a:t>Porodica:</a:t>
                      </a:r>
                      <a:endParaRPr lang="hr-HR" sz="1600" b="1" i="1" u="sng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none" strike="noStrike" dirty="0" err="1">
                          <a:latin typeface="Kalinga" pitchFamily="34" charset="0"/>
                          <a:cs typeface="Kalinga" pitchFamily="34" charset="0"/>
                        </a:rPr>
                        <a:t>Rosaceae</a:t>
                      </a:r>
                      <a: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  <a:t/>
                      </a:r>
                      <a:b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</a:br>
                      <a:endParaRPr lang="hr-HR" sz="1600" dirty="0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sng">
                          <a:latin typeface="Kalinga" pitchFamily="34" charset="0"/>
                          <a:cs typeface="Kalinga" pitchFamily="34" charset="0"/>
                        </a:rPr>
                        <a:t>Potporodica:</a:t>
                      </a:r>
                      <a:endParaRPr lang="hr-HR" sz="1600" b="1" i="1" u="sng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none" strike="noStrike" dirty="0" err="1">
                          <a:latin typeface="Kalinga" pitchFamily="34" charset="0"/>
                          <a:cs typeface="Kalinga" pitchFamily="34" charset="0"/>
                        </a:rPr>
                        <a:t>Maloideae</a:t>
                      </a:r>
                      <a: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  <a:t/>
                      </a:r>
                      <a:b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</a:br>
                      <a:endParaRPr lang="hr-HR" sz="1600" dirty="0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6351"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sng" dirty="0">
                          <a:latin typeface="Kalinga" pitchFamily="34" charset="0"/>
                          <a:cs typeface="Kalinga" pitchFamily="34" charset="0"/>
                        </a:rPr>
                        <a:t>Rod:</a:t>
                      </a:r>
                      <a:endParaRPr lang="hr-HR" sz="1600" b="1" i="1" u="sng" dirty="0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r-HR" sz="1600" u="none" strike="noStrike" dirty="0">
                          <a:latin typeface="Kalinga" pitchFamily="34" charset="0"/>
                          <a:cs typeface="Kalinga" pitchFamily="34" charset="0"/>
                        </a:rPr>
                        <a:t>Malus</a:t>
                      </a:r>
                      <a: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  <a:t/>
                      </a:r>
                      <a:br>
                        <a:rPr lang="hr-HR" sz="1600" dirty="0">
                          <a:latin typeface="Kalinga" pitchFamily="34" charset="0"/>
                          <a:cs typeface="Kalinga" pitchFamily="34" charset="0"/>
                        </a:rPr>
                      </a:br>
                      <a:endParaRPr lang="hr-HR" sz="1600" dirty="0">
                        <a:solidFill>
                          <a:schemeClr val="tx1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marL="16494" marR="16494" marT="16494" marB="1649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4464496" cy="1143000"/>
          </a:xfrm>
        </p:spPr>
        <p:txBody>
          <a:bodyPr/>
          <a:lstStyle/>
          <a:p>
            <a:r>
              <a:rPr lang="hr-HR" b="1" u="sng" dirty="0" smtClean="0"/>
              <a:t>Povijest</a:t>
            </a:r>
            <a:endParaRPr lang="hr-HR" b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hr-HR" sz="2400" dirty="0" smtClean="0"/>
              <a:t>Karlo Veliki je naredio sadnju jabuka u njemačkim zemljama oko 800. godine, a                     oko 1600. godine bilo je poznato gotovo 200                sorti jabuka. Iz vremena Starog Rima potječe               uzrečica </a:t>
            </a:r>
            <a:r>
              <a:rPr lang="hr-HR" sz="2400" i="1" dirty="0" err="1" smtClean="0"/>
              <a:t>ab</a:t>
            </a:r>
            <a:r>
              <a:rPr lang="hr-HR" sz="2400" i="1" dirty="0" smtClean="0"/>
              <a:t> ovo </a:t>
            </a:r>
            <a:r>
              <a:rPr lang="hr-HR" sz="2400" i="1" dirty="0" err="1" smtClean="0"/>
              <a:t>usque</a:t>
            </a:r>
            <a:r>
              <a:rPr lang="hr-HR" sz="2400" i="1" dirty="0" smtClean="0"/>
              <a:t> ad mala</a:t>
            </a:r>
            <a:r>
              <a:rPr lang="hr-HR" sz="2400" dirty="0" smtClean="0"/>
              <a:t>, što znači od                   jajeta sve do jabuke. Tada je bilo uobičajeno               obrok započeti  jajetom, a završiti jabukom. Bila je vrlo cijenjena, zbog svoje arome, slatkoće, ali i ljepote. Jabuka sadrži i do 90% vode, u kojoj su otopljene različite tvari te prolazi kroz želudac u roku od 15-20 minuta. Zato ju treba jesti prije obroka ili nekoliko sati poslije. Ako se jede s drugom hranom onda boravi u želucu i nekoliko sati.</a:t>
            </a:r>
            <a:endParaRPr lang="hr-HR" sz="2400" dirty="0"/>
          </a:p>
        </p:txBody>
      </p:sp>
      <p:pic>
        <p:nvPicPr>
          <p:cNvPr id="2050" name="Picture 2" descr="C:\Users\Ime\Desktop\Jabuke\Slike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60648"/>
            <a:ext cx="1656184" cy="3461959"/>
          </a:xfrm>
          <a:prstGeom prst="rect">
            <a:avLst/>
          </a:prstGeom>
          <a:noFill/>
        </p:spPr>
      </p:pic>
      <p:pic>
        <p:nvPicPr>
          <p:cNvPr id="2051" name="Picture 3" descr="C:\Users\Ime\Desktop\Jabuke\Slike\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91754">
            <a:off x="500745" y="305731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1143000"/>
          </a:xfrm>
        </p:spPr>
        <p:txBody>
          <a:bodyPr/>
          <a:lstStyle/>
          <a:p>
            <a:r>
              <a:rPr lang="hr-HR" b="1" u="sng" dirty="0" smtClean="0"/>
              <a:t>Nazivi jabuka</a:t>
            </a:r>
            <a:endParaRPr lang="hr-HR" b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r-HR" sz="3000" b="1" dirty="0" smtClean="0"/>
              <a:t>Jabuka</a:t>
            </a:r>
            <a:r>
              <a:rPr lang="hr-HR" sz="3000" dirty="0" smtClean="0"/>
              <a:t> je skupno ime za                          sorte </a:t>
            </a:r>
            <a:r>
              <a:rPr lang="hr-HR" sz="3000" i="1" dirty="0" smtClean="0"/>
              <a:t>Malus domestica  </a:t>
            </a:r>
            <a:r>
              <a:rPr lang="hr-HR" sz="3000" i="1" dirty="0" err="1" smtClean="0"/>
              <a:t>Borkh</a:t>
            </a:r>
            <a:r>
              <a:rPr lang="hr-HR" sz="3000" dirty="0" smtClean="0"/>
              <a:t>.                    Ostali nazivi i sinonimi: </a:t>
            </a:r>
            <a:r>
              <a:rPr lang="hr-HR" sz="3000" i="1" dirty="0" smtClean="0"/>
              <a:t>Malus </a:t>
            </a:r>
            <a:r>
              <a:rPr lang="hr-HR" sz="3000" i="1" dirty="0" err="1" smtClean="0"/>
              <a:t>communis</a:t>
            </a:r>
            <a:r>
              <a:rPr lang="hr-HR" sz="3000" i="1" dirty="0" smtClean="0"/>
              <a:t> </a:t>
            </a:r>
            <a:r>
              <a:rPr lang="hr-HR" sz="3000" i="1" dirty="0" err="1" smtClean="0"/>
              <a:t>Lam</a:t>
            </a:r>
            <a:r>
              <a:rPr lang="hr-HR" sz="3000" dirty="0" smtClean="0"/>
              <a:t>., </a:t>
            </a:r>
            <a:r>
              <a:rPr lang="hr-HR" sz="3000" i="1" dirty="0" smtClean="0"/>
              <a:t>Malus </a:t>
            </a:r>
            <a:r>
              <a:rPr lang="hr-HR" sz="3000" i="1" dirty="0" err="1" smtClean="0"/>
              <a:t>silvestris</a:t>
            </a:r>
            <a:r>
              <a:rPr lang="hr-HR" sz="3000" i="1" dirty="0" smtClean="0"/>
              <a:t> Mill.</a:t>
            </a:r>
            <a:r>
              <a:rPr lang="hr-HR" sz="3000" dirty="0" smtClean="0"/>
              <a:t> (divlja jabuka), </a:t>
            </a:r>
            <a:r>
              <a:rPr lang="hr-HR" sz="3000" i="1" dirty="0" smtClean="0"/>
              <a:t>Malus </a:t>
            </a:r>
            <a:r>
              <a:rPr lang="hr-HR" sz="3000" i="1" dirty="0" err="1" smtClean="0"/>
              <a:t>pumila</a:t>
            </a:r>
            <a:r>
              <a:rPr lang="hr-HR" sz="3000" dirty="0" smtClean="0"/>
              <a:t> (pitoma jabuka), </a:t>
            </a:r>
            <a:r>
              <a:rPr lang="hr-HR" sz="3000" i="1" dirty="0" smtClean="0"/>
              <a:t>Malus </a:t>
            </a:r>
            <a:r>
              <a:rPr lang="hr-HR" sz="3000" i="1" dirty="0" err="1" smtClean="0"/>
              <a:t>Paradisiaca</a:t>
            </a:r>
            <a:r>
              <a:rPr lang="hr-HR" sz="3000" i="1" dirty="0" smtClean="0"/>
              <a:t>  Med</a:t>
            </a:r>
            <a:r>
              <a:rPr lang="hr-HR" sz="3000" dirty="0" smtClean="0"/>
              <a:t>., </a:t>
            </a:r>
            <a:r>
              <a:rPr lang="hr-HR" sz="3000" i="1" dirty="0" err="1" smtClean="0"/>
              <a:t>Pirus</a:t>
            </a:r>
            <a:r>
              <a:rPr lang="hr-HR" sz="3000" i="1" dirty="0" smtClean="0"/>
              <a:t> malus v. </a:t>
            </a:r>
            <a:r>
              <a:rPr lang="hr-HR" sz="3000" i="1" dirty="0" err="1" smtClean="0"/>
              <a:t>austera</a:t>
            </a:r>
            <a:r>
              <a:rPr lang="hr-HR" sz="3000" i="1" dirty="0" smtClean="0"/>
              <a:t>  </a:t>
            </a:r>
            <a:r>
              <a:rPr lang="hr-HR" sz="3000" dirty="0" smtClean="0"/>
              <a:t>(kisela jabuka). Narodni  nazivi su         </a:t>
            </a:r>
            <a:r>
              <a:rPr lang="hr-HR" sz="3000" dirty="0" err="1" smtClean="0"/>
              <a:t>jabelko</a:t>
            </a:r>
            <a:r>
              <a:rPr lang="hr-HR" sz="3000" dirty="0" smtClean="0"/>
              <a:t>, </a:t>
            </a:r>
            <a:r>
              <a:rPr lang="hr-HR" sz="3000" dirty="0" err="1" smtClean="0"/>
              <a:t>jaboko</a:t>
            </a:r>
            <a:r>
              <a:rPr lang="hr-HR" sz="3000" dirty="0" smtClean="0"/>
              <a:t>, </a:t>
            </a:r>
            <a:r>
              <a:rPr lang="hr-HR" sz="3000" dirty="0" err="1" smtClean="0"/>
              <a:t>jabolka</a:t>
            </a:r>
            <a:r>
              <a:rPr lang="hr-HR" sz="3000" dirty="0" smtClean="0"/>
              <a:t>, jabuko,               jablan.</a:t>
            </a:r>
          </a:p>
        </p:txBody>
      </p:sp>
      <p:pic>
        <p:nvPicPr>
          <p:cNvPr id="1026" name="Picture 2" descr="C:\Users\Ime\Desktop\Jabuke\Slike\Crvena_Jabu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50925">
            <a:off x="6244114" y="525664"/>
            <a:ext cx="2469412" cy="1852059"/>
          </a:xfrm>
          <a:prstGeom prst="rect">
            <a:avLst/>
          </a:prstGeom>
          <a:noFill/>
        </p:spPr>
      </p:pic>
      <p:pic>
        <p:nvPicPr>
          <p:cNvPr id="6" name="Picture 3" descr="C:\Users\Ime\Desktop\Jabuke\Slike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74525">
            <a:off x="6734471" y="4762898"/>
            <a:ext cx="2032086" cy="170031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5472608" cy="994122"/>
          </a:xfrm>
        </p:spPr>
        <p:txBody>
          <a:bodyPr/>
          <a:lstStyle/>
          <a:p>
            <a:r>
              <a:rPr lang="hr-HR" b="1" u="sng" dirty="0" smtClean="0"/>
              <a:t>Opis biljke</a:t>
            </a:r>
            <a:endParaRPr lang="hr-HR" b="1" u="sng" dirty="0"/>
          </a:p>
        </p:txBody>
      </p:sp>
      <p:sp>
        <p:nvSpPr>
          <p:cNvPr id="4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5626968" cy="5184576"/>
          </a:xfrm>
        </p:spPr>
        <p:txBody>
          <a:bodyPr>
            <a:noAutofit/>
          </a:bodyPr>
          <a:lstStyle/>
          <a:p>
            <a:r>
              <a:rPr lang="hr-HR" sz="2300" dirty="0" smtClean="0"/>
              <a:t>Stablo </a:t>
            </a:r>
            <a:r>
              <a:rPr lang="hr-HR" sz="2300" i="1" dirty="0" smtClean="0"/>
              <a:t>Malus domestica</a:t>
            </a:r>
            <a:r>
              <a:rPr lang="hr-HR" sz="2300" dirty="0" smtClean="0"/>
              <a:t> pripada porodici </a:t>
            </a:r>
            <a:r>
              <a:rPr lang="hr-HR" sz="2300" dirty="0" err="1" smtClean="0"/>
              <a:t>Rosaceae</a:t>
            </a:r>
            <a:r>
              <a:rPr lang="hr-HR" sz="2300" dirty="0" smtClean="0"/>
              <a:t>. Ona je najrasprostranjenija voćka. </a:t>
            </a:r>
          </a:p>
          <a:p>
            <a:r>
              <a:rPr lang="hr-HR" sz="2300" dirty="0" smtClean="0"/>
              <a:t>Prema vremenu sazrijevanja razlikujemo rane ili ljetne, srednje rane ili jesenske, te kasne ili zimske jabuke.</a:t>
            </a:r>
          </a:p>
          <a:p>
            <a:r>
              <a:rPr lang="hr-HR" sz="2300" dirty="0" smtClean="0"/>
              <a:t>Po obliku se dijele na okrugle, šiljate, plosnate, rebraste, bez rebara, s dubokom ili plitkom čašicom.</a:t>
            </a:r>
          </a:p>
          <a:p>
            <a:r>
              <a:rPr lang="hr-HR" sz="2300" dirty="0" smtClean="0"/>
              <a:t>Dijele se i po boji i svojstvu pokožice ploda na crvene, žute, šarene, obojene kao mramor, odnosno, glatke, sjajne, hrapave, i masne jabuke.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026" name="Picture 2" descr="C:\Users\Ime\Desktop\Jabuke\Slike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15196">
            <a:off x="5743914" y="642088"/>
            <a:ext cx="2779895" cy="2082238"/>
          </a:xfrm>
          <a:prstGeom prst="rect">
            <a:avLst/>
          </a:prstGeom>
          <a:noFill/>
        </p:spPr>
      </p:pic>
      <p:pic>
        <p:nvPicPr>
          <p:cNvPr id="1027" name="Picture 3" descr="C:\Users\Ime\Desktop\Jabuke\Slike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78911">
            <a:off x="5971353" y="4012633"/>
            <a:ext cx="2587191" cy="193789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p"/>
      <p:bldP spid="4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u="sng" dirty="0" smtClean="0"/>
              <a:t>Sorte</a:t>
            </a:r>
            <a:endParaRPr lang="hr-HR" b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47248" cy="47811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i="1" u="sng" dirty="0" smtClean="0"/>
              <a:t>Neke od sorti jabuka su:</a:t>
            </a:r>
          </a:p>
          <a:p>
            <a:pPr algn="ctr" fontAlgn="base"/>
            <a:r>
              <a:rPr lang="hr-HR" sz="2000" cap="all" dirty="0" smtClean="0"/>
              <a:t>JABUKA ELSTAR</a:t>
            </a:r>
          </a:p>
          <a:p>
            <a:pPr algn="ctr" fontAlgn="base"/>
            <a:r>
              <a:rPr lang="hr-HR" sz="2000" cap="all" dirty="0" smtClean="0"/>
              <a:t>JABUKA JONAGOLD</a:t>
            </a:r>
          </a:p>
          <a:p>
            <a:pPr algn="ctr"/>
            <a:r>
              <a:rPr lang="hr-HR" sz="2000" cap="all" dirty="0" smtClean="0"/>
              <a:t>JABUKA BRAEBURN</a:t>
            </a:r>
          </a:p>
          <a:p>
            <a:pPr algn="ctr"/>
            <a:r>
              <a:rPr lang="hr-HR" sz="2000" cap="all" dirty="0" smtClean="0"/>
              <a:t>JABUKA GOLDEN DELICIOUS</a:t>
            </a:r>
          </a:p>
          <a:p>
            <a:pPr algn="ctr"/>
            <a:r>
              <a:rPr lang="hr-HR" sz="2000" cap="all" dirty="0" smtClean="0"/>
              <a:t>JABUKA SUMMERRED</a:t>
            </a:r>
          </a:p>
          <a:p>
            <a:pPr algn="ctr"/>
            <a:r>
              <a:rPr lang="hr-HR" sz="2000" cap="all" dirty="0" smtClean="0"/>
              <a:t>JABUKA JERSEYMAC</a:t>
            </a:r>
          </a:p>
          <a:p>
            <a:pPr algn="ctr"/>
            <a:r>
              <a:rPr lang="sv-SE" sz="2000" cap="all" dirty="0" smtClean="0"/>
              <a:t>JABUKA ZLATNA ZIMSKA PARMENKA - STARA SORTA</a:t>
            </a:r>
            <a:endParaRPr lang="hr-HR" sz="2000" cap="all" dirty="0" smtClean="0"/>
          </a:p>
          <a:p>
            <a:pPr algn="ctr"/>
            <a:r>
              <a:rPr lang="hr-HR" sz="2000" cap="all" dirty="0" smtClean="0"/>
              <a:t>JABUKA GRANNY SMITH</a:t>
            </a:r>
          </a:p>
          <a:p>
            <a:pPr algn="ctr"/>
            <a:r>
              <a:rPr lang="hr-HR" sz="2000" cap="all" dirty="0" smtClean="0"/>
              <a:t>JABUKA IDARED</a:t>
            </a:r>
          </a:p>
          <a:p>
            <a:pPr algn="ctr"/>
            <a:r>
              <a:rPr lang="hr-HR" sz="2000" cap="all" dirty="0" smtClean="0"/>
              <a:t>JABUKA FUJI</a:t>
            </a:r>
          </a:p>
          <a:p>
            <a:pPr algn="ctr"/>
            <a:r>
              <a:rPr lang="hr-HR" sz="2000" cap="all" dirty="0" smtClean="0"/>
              <a:t>JABUKA GALA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1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5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</p:nvPr>
        </p:nvGraphicFramePr>
        <p:xfrm>
          <a:off x="251520" y="260648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338936" cy="1143000"/>
          </a:xfrm>
        </p:spPr>
        <p:txBody>
          <a:bodyPr/>
          <a:lstStyle/>
          <a:p>
            <a:r>
              <a:rPr lang="hr-HR" b="1" u="sng" dirty="0" smtClean="0"/>
              <a:t>Zaključak</a:t>
            </a:r>
            <a:endParaRPr lang="hr-HR" b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Bolje da čips, kekse, </a:t>
            </a:r>
            <a:r>
              <a:rPr lang="hr-HR" dirty="0" err="1" smtClean="0"/>
              <a:t>coca</a:t>
            </a:r>
            <a:r>
              <a:rPr lang="hr-HR" dirty="0" smtClean="0"/>
              <a:t> colu,                          i sve ostale nezdrave namirnice                     zamijenimo jabukama ili nekim  drugim voćem ili povrćem…                 </a:t>
            </a:r>
            <a:endParaRPr lang="hr-HR" dirty="0"/>
          </a:p>
        </p:txBody>
      </p:sp>
      <p:pic>
        <p:nvPicPr>
          <p:cNvPr id="1026" name="Picture 2" descr="C:\Users\Ime\Desktop\Jabuke\Slike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45131">
            <a:off x="488852" y="4171282"/>
            <a:ext cx="1940282" cy="1931659"/>
          </a:xfrm>
          <a:prstGeom prst="rect">
            <a:avLst/>
          </a:prstGeom>
          <a:noFill/>
        </p:spPr>
      </p:pic>
      <p:pic>
        <p:nvPicPr>
          <p:cNvPr id="1027" name="Picture 3" descr="C:\Users\Ime\Desktop\Jabuke\Slike\images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42470">
            <a:off x="6692816" y="230304"/>
            <a:ext cx="1992593" cy="2111417"/>
          </a:xfrm>
          <a:prstGeom prst="rect">
            <a:avLst/>
          </a:prstGeom>
          <a:noFill/>
        </p:spPr>
      </p:pic>
      <p:pic>
        <p:nvPicPr>
          <p:cNvPr id="1028" name="Picture 4" descr="C:\Users\Ime\Desktop\Jabuke\Slike\images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02543">
            <a:off x="6589846" y="4078696"/>
            <a:ext cx="2143125" cy="2143125"/>
          </a:xfrm>
          <a:prstGeom prst="rect">
            <a:avLst/>
          </a:prstGeom>
          <a:noFill/>
        </p:spPr>
      </p:pic>
      <p:pic>
        <p:nvPicPr>
          <p:cNvPr id="1029" name="Picture 5" descr="C:\Users\Ime\Desktop\Jabuke\Slike\29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37066">
            <a:off x="2958125" y="4667571"/>
            <a:ext cx="3096344" cy="17118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129</Words>
  <Application>Microsoft Office PowerPoint</Application>
  <PresentationFormat>Prikaz na zaslonu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tema</vt:lpstr>
      <vt:lpstr>Slajd 1</vt:lpstr>
      <vt:lpstr>Jabuka (Malus domestica)</vt:lpstr>
      <vt:lpstr>Sistematika</vt:lpstr>
      <vt:lpstr>Povijest</vt:lpstr>
      <vt:lpstr>Nazivi jabuka</vt:lpstr>
      <vt:lpstr>Opis biljke</vt:lpstr>
      <vt:lpstr>Sorte</vt:lpstr>
      <vt:lpstr>Slajd 8</vt:lpstr>
      <vt:lpstr>Zaključak</vt:lpstr>
      <vt:lpstr>Neke od web adresa korištenih pri izradi su: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Ime</dc:creator>
  <cp:lastModifiedBy>Ime</cp:lastModifiedBy>
  <cp:revision>46</cp:revision>
  <dcterms:created xsi:type="dcterms:W3CDTF">2011-10-11T18:34:35Z</dcterms:created>
  <dcterms:modified xsi:type="dcterms:W3CDTF">2011-10-15T15:09:43Z</dcterms:modified>
</cp:coreProperties>
</file>