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59B61-3AD5-4CDC-B00B-1218EFD533A9}" type="datetimeFigureOut">
              <a:rPr lang="hr-HR" smtClean="0"/>
              <a:t>17.10.2011.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62150-54AD-4D17-9548-98FFFB7DFAC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hr.wikipedia.org/wiki/%C5%A0e%C4%87er" TargetMode="External"/><Relationship Id="rId13" Type="http://schemas.openxmlformats.org/officeDocument/2006/relationships/hyperlink" Target="http://hr.wikipedia.org/w/index.php?title=Graham_kruh&amp;action=edit&amp;redlink=1" TargetMode="External"/><Relationship Id="rId18" Type="http://schemas.openxmlformats.org/officeDocument/2006/relationships/hyperlink" Target="http://hr.wikipedia.org/wiki/20._stolje%C4%87e" TargetMode="External"/><Relationship Id="rId26" Type="http://schemas.openxmlformats.org/officeDocument/2006/relationships/hyperlink" Target="http://hr.wikipedia.org/wiki/Norve%C5%A1ka" TargetMode="External"/><Relationship Id="rId3" Type="http://schemas.openxmlformats.org/officeDocument/2006/relationships/hyperlink" Target="http://hr.wikipedia.org/wiki/Bra%C5%A1no" TargetMode="External"/><Relationship Id="rId21" Type="http://schemas.openxmlformats.org/officeDocument/2006/relationships/hyperlink" Target="http://hr.wikipedia.org/wiki/Hrast" TargetMode="External"/><Relationship Id="rId34" Type="http://schemas.openxmlformats.org/officeDocument/2006/relationships/hyperlink" Target="#cite_note-0"/><Relationship Id="rId7" Type="http://schemas.openxmlformats.org/officeDocument/2006/relationships/hyperlink" Target="http://hr.wikipedia.org/wiki/Kuhinjska_sol" TargetMode="External"/><Relationship Id="rId12" Type="http://schemas.openxmlformats.org/officeDocument/2006/relationships/hyperlink" Target="http://hr.wikipedia.org/w/index.php?title=P%C5%A1eni%C4%8Dna_prekrupa&amp;action=edit&amp;redlink=1" TargetMode="External"/><Relationship Id="rId17" Type="http://schemas.openxmlformats.org/officeDocument/2006/relationships/hyperlink" Target="http://hr.wikipedia.org/wiki/Heljda" TargetMode="External"/><Relationship Id="rId25" Type="http://schemas.openxmlformats.org/officeDocument/2006/relationships/hyperlink" Target="http://hr.wikipedia.org/wiki/Veli_I%C5%BE" TargetMode="External"/><Relationship Id="rId33" Type="http://schemas.openxmlformats.org/officeDocument/2006/relationships/hyperlink" Target="http://hr.wikipedia.org/wiki/Ukrajina" TargetMode="External"/><Relationship Id="rId2" Type="http://schemas.openxmlformats.org/officeDocument/2006/relationships/slide" Target="../slides/slide1.xml"/><Relationship Id="rId16" Type="http://schemas.openxmlformats.org/officeDocument/2006/relationships/hyperlink" Target="http://hr.wikipedia.org/wiki/Kukuruz" TargetMode="External"/><Relationship Id="rId20" Type="http://schemas.openxmlformats.org/officeDocument/2006/relationships/hyperlink" Target="http://hr.wikipedia.org/wiki/Roga%C4%8D" TargetMode="External"/><Relationship Id="rId29" Type="http://schemas.openxmlformats.org/officeDocument/2006/relationships/hyperlink" Target="http://hr.wikipedia.org/wiki/Prvi_svjetski_rat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hr.wikipedia.org/w/index.php?title=Sirutka&amp;action=edit&amp;redlink=1" TargetMode="External"/><Relationship Id="rId11" Type="http://schemas.openxmlformats.org/officeDocument/2006/relationships/hyperlink" Target="http://hr.wikipedia.org/wiki/Tijesto" TargetMode="External"/><Relationship Id="rId24" Type="http://schemas.openxmlformats.org/officeDocument/2006/relationships/hyperlink" Target="http://hr.wikipedia.org/wiki/Molat" TargetMode="External"/><Relationship Id="rId32" Type="http://schemas.openxmlformats.org/officeDocument/2006/relationships/hyperlink" Target="http://hr.wikipedia.org/wiki/Hrast_lu%C5%BEnjak" TargetMode="External"/><Relationship Id="rId5" Type="http://schemas.openxmlformats.org/officeDocument/2006/relationships/hyperlink" Target="http://hr.wikipedia.org/wiki/Mlijeko" TargetMode="External"/><Relationship Id="rId15" Type="http://schemas.openxmlformats.org/officeDocument/2006/relationships/hyperlink" Target="http://hr.wikipedia.org/w/index.php?title=Ra%C5%BEeni_kruh&amp;action=edit&amp;redlink=1" TargetMode="External"/><Relationship Id="rId23" Type="http://schemas.openxmlformats.org/officeDocument/2006/relationships/hyperlink" Target="http://hr.wikipedia.org/wiki/%C5%A0olta" TargetMode="External"/><Relationship Id="rId28" Type="http://schemas.openxmlformats.org/officeDocument/2006/relationships/hyperlink" Target="http://hr.wikipedia.org/wiki/Makedonija" TargetMode="External"/><Relationship Id="rId10" Type="http://schemas.openxmlformats.org/officeDocument/2006/relationships/hyperlink" Target="http://hr.wikipedia.org/wiki/Jaje" TargetMode="External"/><Relationship Id="rId19" Type="http://schemas.openxmlformats.org/officeDocument/2006/relationships/hyperlink" Target="http://hr.wikipedia.org/wiki/%C5%BDito" TargetMode="External"/><Relationship Id="rId31" Type="http://schemas.openxmlformats.org/officeDocument/2006/relationships/hyperlink" Target="http://hr.wikipedia.org/w/index.php?title=Hrast_sladun&amp;action=edit&amp;redlink=1" TargetMode="External"/><Relationship Id="rId4" Type="http://schemas.openxmlformats.org/officeDocument/2006/relationships/hyperlink" Target="http://hr.wikipedia.org/wiki/Voda" TargetMode="External"/><Relationship Id="rId9" Type="http://schemas.openxmlformats.org/officeDocument/2006/relationships/hyperlink" Target="http://hr.wikipedia.org/wiki/Masno%C4%87e" TargetMode="External"/><Relationship Id="rId14" Type="http://schemas.openxmlformats.org/officeDocument/2006/relationships/hyperlink" Target="http://hr.wikipedia.org/wiki/Ra%C5%BE" TargetMode="External"/><Relationship Id="rId22" Type="http://schemas.openxmlformats.org/officeDocument/2006/relationships/hyperlink" Target="http://hr.wikipedia.org/wiki/Hrast_crnika" TargetMode="External"/><Relationship Id="rId27" Type="http://schemas.openxmlformats.org/officeDocument/2006/relationships/hyperlink" Target="http://hr.wikipedia.org/wiki/%C5%A0vedska" TargetMode="External"/><Relationship Id="rId30" Type="http://schemas.openxmlformats.org/officeDocument/2006/relationships/hyperlink" Target="http://hr.wikipedia.org/wiki/Italija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r>
              <a:rPr lang="hr-HR" b="1" dirty="0" smtClean="0"/>
              <a:t>Kruh</a:t>
            </a:r>
            <a:r>
              <a:rPr lang="hr-HR" dirty="0" smtClean="0"/>
              <a:t> je proizvod koji se dobiva </a:t>
            </a:r>
            <a:r>
              <a:rPr lang="hr-HR" dirty="0" err="1" smtClean="0"/>
              <a:t>mješanjem</a:t>
            </a:r>
            <a:r>
              <a:rPr lang="hr-HR" dirty="0" smtClean="0"/>
              <a:t> </a:t>
            </a:r>
            <a:r>
              <a:rPr lang="hr-HR" dirty="0" smtClean="0">
                <a:hlinkClick r:id="rId3" tooltip="Brašno"/>
              </a:rPr>
              <a:t>brašna</a:t>
            </a:r>
            <a:r>
              <a:rPr lang="hr-HR" dirty="0" smtClean="0"/>
              <a:t> s </a:t>
            </a:r>
            <a:r>
              <a:rPr lang="hr-HR" dirty="0" smtClean="0">
                <a:hlinkClick r:id="rId4" tooltip="Voda"/>
              </a:rPr>
              <a:t>vodom</a:t>
            </a:r>
            <a:r>
              <a:rPr lang="hr-HR" dirty="0" smtClean="0"/>
              <a:t>, </a:t>
            </a:r>
            <a:r>
              <a:rPr lang="hr-HR" dirty="0" smtClean="0">
                <a:hlinkClick r:id="rId5" tooltip="Mlijeko"/>
              </a:rPr>
              <a:t>mlijekom</a:t>
            </a:r>
            <a:r>
              <a:rPr lang="hr-HR" dirty="0" smtClean="0"/>
              <a:t>, </a:t>
            </a:r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Sirutka (stranica ne postoji)"/>
              </a:rPr>
              <a:t>sirutkom</a:t>
            </a:r>
            <a:r>
              <a:rPr lang="hr-HR" dirty="0" smtClean="0"/>
              <a:t>, ili nekom drugom tekućinom uz dodatak </a:t>
            </a:r>
            <a:r>
              <a:rPr lang="hr-HR" dirty="0" smtClean="0">
                <a:hlinkClick r:id="rId7" tooltip="Kuhinjska sol"/>
              </a:rPr>
              <a:t>kuhinjske soli</a:t>
            </a:r>
            <a:r>
              <a:rPr lang="hr-HR" dirty="0" smtClean="0"/>
              <a:t> ili </a:t>
            </a:r>
            <a:r>
              <a:rPr lang="hr-HR" dirty="0" smtClean="0">
                <a:hlinkClick r:id="rId8" tooltip="Šećer"/>
              </a:rPr>
              <a:t>šećera</a:t>
            </a:r>
            <a:r>
              <a:rPr lang="hr-HR" dirty="0" smtClean="0"/>
              <a:t>, </a:t>
            </a:r>
            <a:r>
              <a:rPr lang="hr-HR" dirty="0" smtClean="0">
                <a:hlinkClick r:id="rId9" tooltip="Masnoće"/>
              </a:rPr>
              <a:t>masnoća</a:t>
            </a:r>
            <a:r>
              <a:rPr lang="hr-HR" dirty="0" smtClean="0"/>
              <a:t>, </a:t>
            </a:r>
            <a:r>
              <a:rPr lang="hr-HR" dirty="0" smtClean="0">
                <a:hlinkClick r:id="rId10" tooltip="Jaje"/>
              </a:rPr>
              <a:t>jaja</a:t>
            </a:r>
            <a:r>
              <a:rPr lang="hr-HR" dirty="0" smtClean="0"/>
              <a:t> i sredstva za dizanje </a:t>
            </a:r>
            <a:r>
              <a:rPr lang="hr-HR" dirty="0" smtClean="0">
                <a:hlinkClick r:id="rId11" tooltip="Tijesto"/>
              </a:rPr>
              <a:t>tijesta</a:t>
            </a:r>
            <a:r>
              <a:rPr lang="hr-HR" dirty="0" smtClean="0"/>
              <a:t>.</a:t>
            </a:r>
          </a:p>
          <a:p>
            <a:pPr rtl="0"/>
            <a:r>
              <a:rPr lang="hr-HR" dirty="0" smtClean="0"/>
              <a:t>Izrađuje se od različitih tipova brašna.</a:t>
            </a:r>
            <a:br>
              <a:rPr lang="hr-HR" dirty="0" smtClean="0"/>
            </a:br>
            <a:r>
              <a:rPr lang="hr-HR" dirty="0" smtClean="0"/>
              <a:t>Pšenično brašno </a:t>
            </a:r>
            <a:r>
              <a:rPr lang="hr-HR" i="1" dirty="0" smtClean="0"/>
              <a:t>tip 500</a:t>
            </a:r>
            <a:r>
              <a:rPr lang="hr-HR" dirty="0" smtClean="0"/>
              <a:t> koristi se za bijeli kruh, </a:t>
            </a:r>
            <a:r>
              <a:rPr lang="hr-HR" i="1" dirty="0" smtClean="0"/>
              <a:t>tip 850</a:t>
            </a:r>
            <a:r>
              <a:rPr lang="hr-HR" dirty="0" smtClean="0"/>
              <a:t> za </a:t>
            </a:r>
            <a:r>
              <a:rPr lang="hr-HR" dirty="0" err="1" smtClean="0"/>
              <a:t>polubijeli</a:t>
            </a:r>
            <a:r>
              <a:rPr lang="hr-HR" dirty="0" smtClean="0"/>
              <a:t> i </a:t>
            </a:r>
            <a:r>
              <a:rPr lang="hr-HR" i="1" dirty="0" smtClean="0"/>
              <a:t>tip 1100</a:t>
            </a:r>
            <a:r>
              <a:rPr lang="hr-HR" dirty="0" smtClean="0"/>
              <a:t> za crni kruh, a koristi se još i </a:t>
            </a:r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 tooltip="Pšenična prekrupa (stranica ne postoji)"/>
              </a:rPr>
              <a:t>pšenična </a:t>
            </a:r>
            <a:r>
              <a:rPr lang="hr-H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 tooltip="Pšenična prekrupa (stranica ne postoji)"/>
              </a:rPr>
              <a:t>prekrupa</a:t>
            </a:r>
            <a:r>
              <a:rPr lang="hr-HR" dirty="0" smtClean="0"/>
              <a:t> za </a:t>
            </a:r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 tooltip="Graham kruh (stranica ne postoji)"/>
              </a:rPr>
              <a:t>graham kruh</a:t>
            </a:r>
            <a:r>
              <a:rPr lang="hr-HR" dirty="0" smtClean="0"/>
              <a:t> i </a:t>
            </a:r>
            <a:r>
              <a:rPr lang="hr-HR" dirty="0" smtClean="0">
                <a:hlinkClick r:id="rId14" tooltip="Raž"/>
              </a:rPr>
              <a:t>raženo</a:t>
            </a:r>
            <a:r>
              <a:rPr lang="hr-HR" dirty="0" smtClean="0"/>
              <a:t> brašno </a:t>
            </a:r>
            <a:r>
              <a:rPr lang="hr-HR" i="1" dirty="0" smtClean="0"/>
              <a:t>tip 750</a:t>
            </a:r>
            <a:r>
              <a:rPr lang="hr-HR" dirty="0" smtClean="0"/>
              <a:t>, </a:t>
            </a:r>
            <a:r>
              <a:rPr lang="hr-HR" i="1" dirty="0" smtClean="0"/>
              <a:t>tip 950</a:t>
            </a:r>
            <a:r>
              <a:rPr lang="hr-HR" dirty="0" smtClean="0"/>
              <a:t> i </a:t>
            </a:r>
            <a:r>
              <a:rPr lang="hr-HR" i="1" dirty="0" smtClean="0"/>
              <a:t>tip 1250</a:t>
            </a:r>
            <a:r>
              <a:rPr lang="hr-HR" dirty="0" smtClean="0"/>
              <a:t> za svijetli i tamni </a:t>
            </a:r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 tooltip="Raženi kruh (stranica ne postoji)"/>
              </a:rPr>
              <a:t>raženi kruh</a:t>
            </a:r>
            <a:r>
              <a:rPr lang="hr-HR" dirty="0" smtClean="0"/>
              <a:t>.</a:t>
            </a:r>
          </a:p>
          <a:p>
            <a:pPr rtl="0"/>
            <a:r>
              <a:rPr lang="hr-HR" dirty="0" smtClean="0"/>
              <a:t>Kruh može biti i </a:t>
            </a:r>
            <a:r>
              <a:rPr lang="hr-HR" dirty="0" smtClean="0">
                <a:hlinkClick r:id="rId16" tooltip="Kukuruz"/>
              </a:rPr>
              <a:t>kukuruzni</a:t>
            </a:r>
            <a:r>
              <a:rPr lang="hr-HR" dirty="0" smtClean="0"/>
              <a:t>, </a:t>
            </a:r>
            <a:r>
              <a:rPr lang="hr-HR" dirty="0" smtClean="0">
                <a:hlinkClick r:id="rId17" tooltip="Heljda"/>
              </a:rPr>
              <a:t>heljdin</a:t>
            </a:r>
            <a:r>
              <a:rPr lang="hr-HR" dirty="0" smtClean="0"/>
              <a:t>, i specijalni.</a:t>
            </a:r>
          </a:p>
          <a:p>
            <a:pPr rtl="0"/>
            <a:r>
              <a:rPr lang="hr-HR" dirty="0" smtClean="0"/>
              <a:t>U Hrvatskoj se do sveopćeg porasta standarda u drugoj polovici </a:t>
            </a:r>
            <a:r>
              <a:rPr lang="hr-HR" dirty="0" smtClean="0">
                <a:hlinkClick r:id="rId18" tooltip="20. stoljeće"/>
              </a:rPr>
              <a:t>20. stoljeća</a:t>
            </a:r>
            <a:r>
              <a:rPr lang="hr-HR" dirty="0" smtClean="0"/>
              <a:t>, u krajevima koji nisu imali velikih </a:t>
            </a:r>
            <a:r>
              <a:rPr lang="hr-HR" dirty="0" smtClean="0">
                <a:hlinkClick r:id="rId19" tooltip="Žito"/>
              </a:rPr>
              <a:t>žitorodnih</a:t>
            </a:r>
            <a:r>
              <a:rPr lang="hr-HR" dirty="0" smtClean="0"/>
              <a:t> površina, u krušne smjese dodavalo i brašno od drugih biljaka, primjerice </a:t>
            </a:r>
            <a:r>
              <a:rPr lang="hr-HR" dirty="0" smtClean="0">
                <a:hlinkClick r:id="rId20" tooltip="Rogač"/>
              </a:rPr>
              <a:t>rogača</a:t>
            </a:r>
            <a:r>
              <a:rPr lang="hr-HR" dirty="0" smtClean="0"/>
              <a:t>, a dodavao se i </a:t>
            </a:r>
            <a:r>
              <a:rPr lang="hr-HR" dirty="0" smtClean="0">
                <a:hlinkClick r:id="rId21" tooltip="Hrast"/>
              </a:rPr>
              <a:t>hrastov</a:t>
            </a:r>
            <a:r>
              <a:rPr lang="hr-HR" dirty="0" smtClean="0"/>
              <a:t> žir. Kruh od žirova </a:t>
            </a:r>
            <a:r>
              <a:rPr lang="hr-HR" dirty="0" smtClean="0">
                <a:hlinkClick r:id="rId22" tooltip="Hrast crnika"/>
              </a:rPr>
              <a:t>česmine</a:t>
            </a:r>
            <a:r>
              <a:rPr lang="hr-HR" dirty="0" smtClean="0"/>
              <a:t> pripremali su stanovnici </a:t>
            </a:r>
            <a:r>
              <a:rPr lang="hr-HR" dirty="0" smtClean="0">
                <a:hlinkClick r:id="rId23" tooltip="Šolta"/>
              </a:rPr>
              <a:t>Šolte</a:t>
            </a:r>
            <a:r>
              <a:rPr lang="hr-HR" dirty="0" smtClean="0"/>
              <a:t>, </a:t>
            </a:r>
            <a:r>
              <a:rPr lang="hr-HR" dirty="0" err="1" smtClean="0">
                <a:hlinkClick r:id="rId24" tooltip="Molat"/>
              </a:rPr>
              <a:t>Molata</a:t>
            </a:r>
            <a:r>
              <a:rPr lang="hr-HR" dirty="0" smtClean="0"/>
              <a:t>, </a:t>
            </a:r>
            <a:r>
              <a:rPr lang="hr-HR" dirty="0" err="1" smtClean="0">
                <a:hlinkClick r:id="rId25" tooltip="Veli Iž"/>
              </a:rPr>
              <a:t>Velog</a:t>
            </a:r>
            <a:r>
              <a:rPr lang="hr-HR" dirty="0" smtClean="0">
                <a:hlinkClick r:id="rId25" tooltip="Veli Iž"/>
              </a:rPr>
              <a:t> </a:t>
            </a:r>
            <a:r>
              <a:rPr lang="hr-HR" dirty="0" err="1" smtClean="0">
                <a:hlinkClick r:id="rId25" tooltip="Veli Iž"/>
              </a:rPr>
              <a:t>Iža</a:t>
            </a:r>
            <a:r>
              <a:rPr lang="hr-HR" dirty="0" smtClean="0"/>
              <a:t>. U </a:t>
            </a:r>
            <a:r>
              <a:rPr lang="hr-HR" dirty="0" smtClean="0">
                <a:hlinkClick r:id="rId26" tooltip="Norveška"/>
              </a:rPr>
              <a:t>Norveškoj</a:t>
            </a:r>
            <a:r>
              <a:rPr lang="hr-HR" dirty="0" smtClean="0"/>
              <a:t> i </a:t>
            </a:r>
            <a:r>
              <a:rPr lang="hr-HR" dirty="0" smtClean="0">
                <a:hlinkClick r:id="rId27" tooltip="Švedska"/>
              </a:rPr>
              <a:t>Švedskoj</a:t>
            </a:r>
            <a:r>
              <a:rPr lang="hr-HR" dirty="0" smtClean="0"/>
              <a:t> pripremao se kruh od žirovog brašna, u </a:t>
            </a:r>
            <a:r>
              <a:rPr lang="hr-HR" dirty="0" smtClean="0">
                <a:hlinkClick r:id="rId28" tooltip="Makedonija"/>
              </a:rPr>
              <a:t>Makedoniji</a:t>
            </a:r>
            <a:r>
              <a:rPr lang="hr-HR" dirty="0" smtClean="0"/>
              <a:t> su siromašni sve do </a:t>
            </a:r>
            <a:r>
              <a:rPr lang="hr-HR" dirty="0" smtClean="0">
                <a:hlinkClick r:id="rId29" tooltip="Prvi svjetski rat"/>
              </a:rPr>
              <a:t>Prvog svjetskog rata</a:t>
            </a:r>
            <a:r>
              <a:rPr lang="hr-HR" dirty="0" smtClean="0"/>
              <a:t> pripremali kruh od žira ("</a:t>
            </a:r>
            <a:r>
              <a:rPr lang="hr-HR" i="1" dirty="0" err="1" smtClean="0"/>
              <a:t>želadov</a:t>
            </a:r>
            <a:r>
              <a:rPr lang="hr-HR" i="1" dirty="0" smtClean="0"/>
              <a:t> </a:t>
            </a:r>
            <a:r>
              <a:rPr lang="hr-HR" i="1" dirty="0" err="1" smtClean="0"/>
              <a:t>hleb</a:t>
            </a:r>
            <a:r>
              <a:rPr lang="hr-HR" dirty="0" smtClean="0"/>
              <a:t>"), a u </a:t>
            </a:r>
            <a:r>
              <a:rPr lang="hr-HR" dirty="0" smtClean="0">
                <a:hlinkClick r:id="rId30" tooltip="Italija"/>
              </a:rPr>
              <a:t>Italiji</a:t>
            </a:r>
            <a:r>
              <a:rPr lang="hr-HR" dirty="0" smtClean="0"/>
              <a:t> su se za krušno brašno upotrebljavali žirovi česmine, </a:t>
            </a:r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1" tooltip="Hrast sladun (stranica ne postoji)"/>
              </a:rPr>
              <a:t>hrasta </a:t>
            </a:r>
            <a:r>
              <a:rPr lang="hr-H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1" tooltip="Hrast sladun (stranica ne postoji)"/>
              </a:rPr>
              <a:t>sladuna</a:t>
            </a:r>
            <a:r>
              <a:rPr lang="hr-HR" dirty="0" smtClean="0"/>
              <a:t> i </a:t>
            </a:r>
            <a:r>
              <a:rPr lang="hr-HR" dirty="0" smtClean="0">
                <a:hlinkClick r:id="rId32" tooltip="Hrast lužnjak"/>
              </a:rPr>
              <a:t>lužnjaka</a:t>
            </a:r>
            <a:r>
              <a:rPr lang="hr-HR" dirty="0" smtClean="0"/>
              <a:t>. U </a:t>
            </a:r>
            <a:r>
              <a:rPr lang="hr-HR" dirty="0" smtClean="0">
                <a:hlinkClick r:id="rId33" tooltip="Ukrajina"/>
              </a:rPr>
              <a:t>Ukrajini</a:t>
            </a:r>
            <a:r>
              <a:rPr lang="hr-HR" dirty="0" smtClean="0"/>
              <a:t> se brašno žitarica miješalo brašnom od žira </a:t>
            </a:r>
            <a:r>
              <a:rPr lang="hr-HR" baseline="30000" dirty="0" smtClean="0">
                <a:hlinkClick r:id="rId34"/>
              </a:rPr>
              <a:t>[1]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62150-54AD-4D17-9548-98FFFB7DFACE}" type="slidenum">
              <a:rPr lang="hr-HR" smtClean="0"/>
              <a:t>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zervirano mjesto datum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B2E2-BFAF-45AB-91D6-A03458E91A8B}" type="datetimeFigureOut">
              <a:rPr lang="hr-HR" smtClean="0"/>
              <a:t>17.10.2011.</a:t>
            </a:fld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16C12-08D3-4F47-839D-D1D5360AEA90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B2E2-BFAF-45AB-91D6-A03458E91A8B}" type="datetimeFigureOut">
              <a:rPr lang="hr-HR" smtClean="0"/>
              <a:t>17.10.2011.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6C12-08D3-4F47-839D-D1D5360AEA9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B2E2-BFAF-45AB-91D6-A03458E91A8B}" type="datetimeFigureOut">
              <a:rPr lang="hr-HR" smtClean="0"/>
              <a:t>17.10.2011.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6C12-08D3-4F47-839D-D1D5360AEA9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80AB2E2-BFAF-45AB-91D6-A03458E91A8B}" type="datetimeFigureOut">
              <a:rPr lang="hr-HR" smtClean="0"/>
              <a:t>17.10.2011.</a:t>
            </a:fld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0A16C12-08D3-4F47-839D-D1D5360AEA90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Rezervirano mjesto podnožj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B2E2-BFAF-45AB-91D6-A03458E91A8B}" type="datetimeFigureOut">
              <a:rPr lang="hr-HR" smtClean="0"/>
              <a:t>17.10.2011.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6C12-08D3-4F47-839D-D1D5360AEA90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cxnSp>
        <p:nvCxnSpPr>
          <p:cNvPr id="7" name="Ravni poveznik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B2E2-BFAF-45AB-91D6-A03458E91A8B}" type="datetimeFigureOut">
              <a:rPr lang="hr-HR" smtClean="0"/>
              <a:t>17.10.2011.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6C12-08D3-4F47-839D-D1D5360AEA90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6C12-08D3-4F47-839D-D1D5360AEA90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B2E2-BFAF-45AB-91D6-A03458E91A8B}" type="datetimeFigureOut">
              <a:rPr lang="hr-HR" smtClean="0"/>
              <a:t>17.10.2011.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2" name="Rezervirano mjesto sadržaja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4" name="Rezervirano mjesto sadržaja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cxnSp>
        <p:nvCxnSpPr>
          <p:cNvPr id="10" name="Ravni poveznik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B2E2-BFAF-45AB-91D6-A03458E91A8B}" type="datetimeFigureOut">
              <a:rPr lang="hr-HR" smtClean="0"/>
              <a:t>17.10.2011.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6C12-08D3-4F47-839D-D1D5360AEA90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B2E2-BFAF-45AB-91D6-A03458E91A8B}" type="datetimeFigureOut">
              <a:rPr lang="hr-HR" smtClean="0"/>
              <a:t>17.10.2011.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6C12-08D3-4F47-839D-D1D5360AEA9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zervirano mjesto sadržaja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80AB2E2-BFAF-45AB-91D6-A03458E91A8B}" type="datetimeFigureOut">
              <a:rPr lang="hr-HR" smtClean="0"/>
              <a:t>17.10.2011.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A16C12-08D3-4F47-839D-D1D5360AEA90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B2E2-BFAF-45AB-91D6-A03458E91A8B}" type="datetimeFigureOut">
              <a:rPr lang="hr-HR" smtClean="0"/>
              <a:t>17.10.2011.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16C12-08D3-4F47-839D-D1D5360AEA90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0AB2E2-BFAF-45AB-91D6-A03458E91A8B}" type="datetimeFigureOut">
              <a:rPr lang="hr-HR" smtClean="0"/>
              <a:t>17.10.2011.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0A16C12-08D3-4F47-839D-D1D5360AEA90}" type="slidenum">
              <a:rPr lang="hr-HR" smtClean="0"/>
              <a:t>‹#›</a:t>
            </a:fld>
            <a:endParaRPr lang="hr-HR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hr.wikipedia.org/wiki/Masno%C4%87e" TargetMode="External"/><Relationship Id="rId13" Type="http://schemas.openxmlformats.org/officeDocument/2006/relationships/hyperlink" Target="http://hr.wikipedia.org/wiki/Ra%C5%BE" TargetMode="External"/><Relationship Id="rId18" Type="http://schemas.openxmlformats.org/officeDocument/2006/relationships/hyperlink" Target="http://hr.wikipedia.org/wiki/%C5%BDito" TargetMode="External"/><Relationship Id="rId26" Type="http://schemas.openxmlformats.org/officeDocument/2006/relationships/hyperlink" Target="http://hr.wikipedia.org/wiki/%C5%A0vedska" TargetMode="External"/><Relationship Id="rId3" Type="http://schemas.openxmlformats.org/officeDocument/2006/relationships/hyperlink" Target="http://hr.wikipedia.org/wiki/Voda" TargetMode="External"/><Relationship Id="rId21" Type="http://schemas.openxmlformats.org/officeDocument/2006/relationships/hyperlink" Target="http://hr.wikipedia.org/wiki/Hrast_crnika" TargetMode="External"/><Relationship Id="rId34" Type="http://schemas.openxmlformats.org/officeDocument/2006/relationships/image" Target="../media/image4.jpeg"/><Relationship Id="rId7" Type="http://schemas.openxmlformats.org/officeDocument/2006/relationships/hyperlink" Target="http://hr.wikipedia.org/wiki/%C5%A0e%C4%87er" TargetMode="External"/><Relationship Id="rId12" Type="http://schemas.openxmlformats.org/officeDocument/2006/relationships/hyperlink" Target="http://hr.wikipedia.org/w/index.php?title=Graham_kruh&amp;action=edit&amp;redlink=1" TargetMode="External"/><Relationship Id="rId17" Type="http://schemas.openxmlformats.org/officeDocument/2006/relationships/hyperlink" Target="http://hr.wikipedia.org/wiki/20._stolje%C4%87e" TargetMode="External"/><Relationship Id="rId25" Type="http://schemas.openxmlformats.org/officeDocument/2006/relationships/hyperlink" Target="http://hr.wikipedia.org/wiki/Norve%C5%A1ka" TargetMode="External"/><Relationship Id="rId33" Type="http://schemas.openxmlformats.org/officeDocument/2006/relationships/hyperlink" Target="#cite_note-0"/><Relationship Id="rId2" Type="http://schemas.openxmlformats.org/officeDocument/2006/relationships/hyperlink" Target="http://hr.wikipedia.org/wiki/Bra%C5%A1no" TargetMode="External"/><Relationship Id="rId16" Type="http://schemas.openxmlformats.org/officeDocument/2006/relationships/hyperlink" Target="http://hr.wikipedia.org/wiki/Heljda" TargetMode="External"/><Relationship Id="rId20" Type="http://schemas.openxmlformats.org/officeDocument/2006/relationships/hyperlink" Target="http://hr.wikipedia.org/wiki/Hrast" TargetMode="External"/><Relationship Id="rId29" Type="http://schemas.openxmlformats.org/officeDocument/2006/relationships/hyperlink" Target="http://hr.wikipedia.org/wiki/Italij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.wikipedia.org/wiki/Kuhinjska_sol" TargetMode="External"/><Relationship Id="rId11" Type="http://schemas.openxmlformats.org/officeDocument/2006/relationships/hyperlink" Target="http://hr.wikipedia.org/w/index.php?title=P%C5%A1eni%C4%8Dna_prekrupa&amp;action=edit&amp;redlink=1" TargetMode="External"/><Relationship Id="rId24" Type="http://schemas.openxmlformats.org/officeDocument/2006/relationships/hyperlink" Target="http://hr.wikipedia.org/wiki/Veli_I%C5%BE" TargetMode="External"/><Relationship Id="rId32" Type="http://schemas.openxmlformats.org/officeDocument/2006/relationships/hyperlink" Target="http://hr.wikipedia.org/wiki/Ukrajina" TargetMode="External"/><Relationship Id="rId5" Type="http://schemas.openxmlformats.org/officeDocument/2006/relationships/hyperlink" Target="http://hr.wikipedia.org/w/index.php?title=Sirutka&amp;action=edit&amp;redlink=1" TargetMode="External"/><Relationship Id="rId15" Type="http://schemas.openxmlformats.org/officeDocument/2006/relationships/hyperlink" Target="http://hr.wikipedia.org/wiki/Kukuruz" TargetMode="External"/><Relationship Id="rId23" Type="http://schemas.openxmlformats.org/officeDocument/2006/relationships/hyperlink" Target="http://hr.wikipedia.org/wiki/Molat" TargetMode="External"/><Relationship Id="rId28" Type="http://schemas.openxmlformats.org/officeDocument/2006/relationships/hyperlink" Target="http://hr.wikipedia.org/wiki/Prvi_svjetski_rat" TargetMode="External"/><Relationship Id="rId10" Type="http://schemas.openxmlformats.org/officeDocument/2006/relationships/hyperlink" Target="http://hr.wikipedia.org/wiki/Tijesto" TargetMode="External"/><Relationship Id="rId19" Type="http://schemas.openxmlformats.org/officeDocument/2006/relationships/hyperlink" Target="http://hr.wikipedia.org/wiki/Roga%C4%8D" TargetMode="External"/><Relationship Id="rId31" Type="http://schemas.openxmlformats.org/officeDocument/2006/relationships/hyperlink" Target="http://hr.wikipedia.org/wiki/Hrast_lu%C5%BEnjak" TargetMode="External"/><Relationship Id="rId4" Type="http://schemas.openxmlformats.org/officeDocument/2006/relationships/hyperlink" Target="http://hr.wikipedia.org/wiki/Mlijeko" TargetMode="External"/><Relationship Id="rId9" Type="http://schemas.openxmlformats.org/officeDocument/2006/relationships/hyperlink" Target="http://hr.wikipedia.org/wiki/Jaje" TargetMode="External"/><Relationship Id="rId14" Type="http://schemas.openxmlformats.org/officeDocument/2006/relationships/hyperlink" Target="http://hr.wikipedia.org/w/index.php?title=Ra%C5%BEeni_kruh&amp;action=edit&amp;redlink=1" TargetMode="External"/><Relationship Id="rId22" Type="http://schemas.openxmlformats.org/officeDocument/2006/relationships/hyperlink" Target="http://hr.wikipedia.org/wiki/%C5%A0olta" TargetMode="External"/><Relationship Id="rId27" Type="http://schemas.openxmlformats.org/officeDocument/2006/relationships/hyperlink" Target="http://hr.wikipedia.org/wiki/Makedonija" TargetMode="External"/><Relationship Id="rId30" Type="http://schemas.openxmlformats.org/officeDocument/2006/relationships/hyperlink" Target="http://hr.wikipedia.org/w/index.php?title=Hrast_sladun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 rot="20278080">
            <a:off x="1400220" y="1169737"/>
            <a:ext cx="6400800" cy="843854"/>
          </a:xfrm>
        </p:spPr>
        <p:txBody>
          <a:bodyPr/>
          <a:lstStyle/>
          <a:p>
            <a:r>
              <a:rPr lang="hr-HR" dirty="0" smtClean="0"/>
              <a:t>    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340767"/>
          </a:xfrm>
        </p:spPr>
        <p:txBody>
          <a:bodyPr/>
          <a:lstStyle/>
          <a:p>
            <a:r>
              <a:rPr lang="hr-HR" dirty="0" smtClean="0"/>
              <a:t>KRUH</a:t>
            </a:r>
            <a:endParaRPr lang="hr-HR" dirty="0"/>
          </a:p>
        </p:txBody>
      </p:sp>
      <p:sp>
        <p:nvSpPr>
          <p:cNvPr id="4" name="Strelica udesno 3"/>
          <p:cNvSpPr/>
          <p:nvPr/>
        </p:nvSpPr>
        <p:spPr>
          <a:xfrm>
            <a:off x="971600" y="1988840"/>
            <a:ext cx="1800200" cy="1872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Slika 8" descr="kruh-zivo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1988840"/>
            <a:ext cx="3384376" cy="4077816"/>
          </a:xfrm>
          <a:prstGeom prst="rect">
            <a:avLst/>
          </a:prstGeom>
        </p:spPr>
      </p:pic>
      <p:sp>
        <p:nvSpPr>
          <p:cNvPr id="10" name="TekstniOkvir 9"/>
          <p:cNvSpPr txBox="1"/>
          <p:nvPr/>
        </p:nvSpPr>
        <p:spPr>
          <a:xfrm>
            <a:off x="1979712" y="6309320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4824535"/>
          </a:xfrm>
        </p:spPr>
        <p:txBody>
          <a:bodyPr>
            <a:normAutofit fontScale="77500" lnSpcReduction="20000"/>
          </a:bodyPr>
          <a:lstStyle/>
          <a:p>
            <a:r>
              <a:rPr lang="hr-HR" b="1" dirty="0" smtClean="0"/>
              <a:t>Kruh</a:t>
            </a:r>
            <a:r>
              <a:rPr lang="hr-HR" dirty="0" smtClean="0"/>
              <a:t> je proizvod koji se dobiva </a:t>
            </a:r>
            <a:r>
              <a:rPr lang="hr-HR" dirty="0" err="1" smtClean="0"/>
              <a:t>mješanjem</a:t>
            </a:r>
            <a:r>
              <a:rPr lang="hr-HR" dirty="0" smtClean="0"/>
              <a:t> </a:t>
            </a:r>
            <a:r>
              <a:rPr lang="hr-HR" dirty="0" smtClean="0">
                <a:hlinkClick r:id="rId2" tooltip="Brašno"/>
              </a:rPr>
              <a:t>brašna</a:t>
            </a:r>
            <a:r>
              <a:rPr lang="hr-HR" dirty="0" smtClean="0"/>
              <a:t> s </a:t>
            </a:r>
            <a:r>
              <a:rPr lang="hr-HR" dirty="0" smtClean="0">
                <a:hlinkClick r:id="rId3" tooltip="Voda"/>
              </a:rPr>
              <a:t>vodom</a:t>
            </a:r>
            <a:r>
              <a:rPr lang="hr-HR" dirty="0" smtClean="0"/>
              <a:t>, </a:t>
            </a:r>
            <a:r>
              <a:rPr lang="hr-HR" dirty="0" smtClean="0">
                <a:hlinkClick r:id="rId4" tooltip="Mlijeko"/>
              </a:rPr>
              <a:t>mlijekom</a:t>
            </a:r>
            <a:r>
              <a:rPr lang="hr-HR" dirty="0" smtClean="0"/>
              <a:t>, </a:t>
            </a:r>
            <a:r>
              <a:rPr lang="hr-HR" dirty="0">
                <a:hlinkClick r:id="rId5" tooltip="Sirutka (stranica ne postoji)"/>
              </a:rPr>
              <a:t>sirutkom</a:t>
            </a:r>
            <a:r>
              <a:rPr lang="hr-HR" dirty="0" smtClean="0"/>
              <a:t>, ili nekom drugom tekućinom uz dodatak </a:t>
            </a:r>
            <a:r>
              <a:rPr lang="hr-HR" dirty="0" smtClean="0">
                <a:hlinkClick r:id="rId6" tooltip="Kuhinjska sol"/>
              </a:rPr>
              <a:t>kuhinjske soli</a:t>
            </a:r>
            <a:r>
              <a:rPr lang="hr-HR" dirty="0" smtClean="0"/>
              <a:t> ili </a:t>
            </a:r>
            <a:r>
              <a:rPr lang="hr-HR" dirty="0" smtClean="0">
                <a:hlinkClick r:id="rId7" tooltip="Šećer"/>
              </a:rPr>
              <a:t>šećera</a:t>
            </a:r>
            <a:r>
              <a:rPr lang="hr-HR" dirty="0" smtClean="0"/>
              <a:t>, </a:t>
            </a:r>
            <a:r>
              <a:rPr lang="hr-HR" dirty="0" smtClean="0">
                <a:hlinkClick r:id="rId8" tooltip="Masnoće"/>
              </a:rPr>
              <a:t>masnoća</a:t>
            </a:r>
            <a:r>
              <a:rPr lang="hr-HR" dirty="0" smtClean="0"/>
              <a:t>, </a:t>
            </a:r>
            <a:r>
              <a:rPr lang="hr-HR" dirty="0" smtClean="0">
                <a:hlinkClick r:id="rId9" tooltip="Jaje"/>
              </a:rPr>
              <a:t>jaja</a:t>
            </a:r>
            <a:r>
              <a:rPr lang="hr-HR" dirty="0" smtClean="0"/>
              <a:t> i sredstva za dizanje </a:t>
            </a:r>
            <a:r>
              <a:rPr lang="hr-HR" dirty="0" smtClean="0">
                <a:hlinkClick r:id="rId10" tooltip="Tijesto"/>
              </a:rPr>
              <a:t>tijesta</a:t>
            </a:r>
            <a:r>
              <a:rPr lang="hr-HR" dirty="0" smtClean="0"/>
              <a:t>.</a:t>
            </a:r>
          </a:p>
          <a:p>
            <a:r>
              <a:rPr lang="hr-HR" dirty="0" smtClean="0"/>
              <a:t>Izrađuje se od različitih tipova brašna.</a:t>
            </a:r>
            <a:br>
              <a:rPr lang="hr-HR" dirty="0" smtClean="0"/>
            </a:br>
            <a:r>
              <a:rPr lang="hr-HR" dirty="0" smtClean="0"/>
              <a:t>Pšenično brašno </a:t>
            </a:r>
            <a:r>
              <a:rPr lang="hr-HR" i="1" dirty="0" smtClean="0"/>
              <a:t>tip 500</a:t>
            </a:r>
            <a:r>
              <a:rPr lang="hr-HR" dirty="0" smtClean="0"/>
              <a:t> koristi se za bijeli kruh, </a:t>
            </a:r>
            <a:r>
              <a:rPr lang="hr-HR" i="1" dirty="0" smtClean="0"/>
              <a:t>tip 850</a:t>
            </a:r>
            <a:r>
              <a:rPr lang="hr-HR" dirty="0" smtClean="0"/>
              <a:t> za </a:t>
            </a:r>
            <a:r>
              <a:rPr lang="hr-HR" dirty="0" err="1" smtClean="0"/>
              <a:t>polubijeli</a:t>
            </a:r>
            <a:r>
              <a:rPr lang="hr-HR" dirty="0" smtClean="0"/>
              <a:t> i </a:t>
            </a:r>
            <a:r>
              <a:rPr lang="hr-HR" i="1" dirty="0" smtClean="0"/>
              <a:t>tip 1100</a:t>
            </a:r>
            <a:r>
              <a:rPr lang="hr-HR" dirty="0" smtClean="0"/>
              <a:t> za crni kruh, a koristi se još i </a:t>
            </a:r>
            <a:r>
              <a:rPr lang="hr-HR" dirty="0">
                <a:hlinkClick r:id="rId11" tooltip="Pšenična prekrupa (stranica ne postoji)"/>
              </a:rPr>
              <a:t>pšenična </a:t>
            </a:r>
            <a:r>
              <a:rPr lang="hr-HR" dirty="0" err="1">
                <a:hlinkClick r:id="rId11" tooltip="Pšenična prekrupa (stranica ne postoji)"/>
              </a:rPr>
              <a:t>prekrupa</a:t>
            </a:r>
            <a:r>
              <a:rPr lang="hr-HR" dirty="0" smtClean="0"/>
              <a:t> za </a:t>
            </a:r>
            <a:r>
              <a:rPr lang="hr-HR" dirty="0">
                <a:hlinkClick r:id="rId12" tooltip="Graham kruh (stranica ne postoji)"/>
              </a:rPr>
              <a:t>graham kruh</a:t>
            </a:r>
            <a:r>
              <a:rPr lang="hr-HR" dirty="0" smtClean="0"/>
              <a:t> i </a:t>
            </a:r>
            <a:r>
              <a:rPr lang="hr-HR" dirty="0" smtClean="0">
                <a:hlinkClick r:id="rId13" tooltip="Raž"/>
              </a:rPr>
              <a:t>raženo</a:t>
            </a:r>
            <a:r>
              <a:rPr lang="hr-HR" dirty="0" smtClean="0"/>
              <a:t> brašno </a:t>
            </a:r>
            <a:r>
              <a:rPr lang="hr-HR" i="1" dirty="0" smtClean="0"/>
              <a:t>tip 750</a:t>
            </a:r>
            <a:r>
              <a:rPr lang="hr-HR" dirty="0" smtClean="0"/>
              <a:t>, </a:t>
            </a:r>
            <a:r>
              <a:rPr lang="hr-HR" i="1" dirty="0" smtClean="0"/>
              <a:t>tip 950</a:t>
            </a:r>
            <a:r>
              <a:rPr lang="hr-HR" dirty="0" smtClean="0"/>
              <a:t> i </a:t>
            </a:r>
            <a:r>
              <a:rPr lang="hr-HR" i="1" dirty="0" smtClean="0"/>
              <a:t>tip 1250</a:t>
            </a:r>
            <a:r>
              <a:rPr lang="hr-HR" dirty="0" smtClean="0"/>
              <a:t> za svijetli i tamni </a:t>
            </a:r>
            <a:r>
              <a:rPr lang="hr-HR" dirty="0">
                <a:hlinkClick r:id="rId14" tooltip="Raženi kruh (stranica ne postoji)"/>
              </a:rPr>
              <a:t>raženi kruh</a:t>
            </a:r>
            <a:r>
              <a:rPr lang="hr-HR" dirty="0" smtClean="0"/>
              <a:t>.</a:t>
            </a:r>
          </a:p>
          <a:p>
            <a:r>
              <a:rPr lang="hr-HR" dirty="0" smtClean="0"/>
              <a:t>Kruh može biti i </a:t>
            </a:r>
            <a:r>
              <a:rPr lang="hr-HR" dirty="0" smtClean="0">
                <a:hlinkClick r:id="rId15" tooltip="Kukuruz"/>
              </a:rPr>
              <a:t>kukuruzni</a:t>
            </a:r>
            <a:r>
              <a:rPr lang="hr-HR" dirty="0" smtClean="0"/>
              <a:t>, </a:t>
            </a:r>
            <a:r>
              <a:rPr lang="hr-HR" dirty="0" smtClean="0">
                <a:hlinkClick r:id="rId16" tooltip="Heljda"/>
              </a:rPr>
              <a:t>heljdin</a:t>
            </a:r>
            <a:r>
              <a:rPr lang="hr-HR" dirty="0" smtClean="0"/>
              <a:t>, i specijalni.</a:t>
            </a:r>
          </a:p>
          <a:p>
            <a:r>
              <a:rPr lang="hr-HR" dirty="0" smtClean="0"/>
              <a:t>U Hrvatskoj se do sveopćeg porasta standarda u drugoj polovici </a:t>
            </a:r>
            <a:r>
              <a:rPr lang="hr-HR" dirty="0" smtClean="0">
                <a:hlinkClick r:id="rId17" tooltip="20. stoljeće"/>
              </a:rPr>
              <a:t>20. stoljeća</a:t>
            </a:r>
            <a:r>
              <a:rPr lang="hr-HR" dirty="0" smtClean="0"/>
              <a:t>, u krajevima koji nisu imali velikih </a:t>
            </a:r>
            <a:r>
              <a:rPr lang="hr-HR" dirty="0" smtClean="0">
                <a:hlinkClick r:id="rId18" tooltip="Žito"/>
              </a:rPr>
              <a:t>žitorodnih</a:t>
            </a:r>
            <a:r>
              <a:rPr lang="hr-HR" dirty="0" smtClean="0"/>
              <a:t> površina, u krušne smjese dodavalo i brašno od drugih biljaka, primjerice </a:t>
            </a:r>
            <a:r>
              <a:rPr lang="hr-HR" dirty="0" smtClean="0">
                <a:hlinkClick r:id="rId19" tooltip="Rogač"/>
              </a:rPr>
              <a:t>rogača</a:t>
            </a:r>
            <a:r>
              <a:rPr lang="hr-HR" dirty="0" smtClean="0"/>
              <a:t>, a dodavao se i </a:t>
            </a:r>
            <a:r>
              <a:rPr lang="hr-HR" dirty="0" smtClean="0">
                <a:hlinkClick r:id="rId20" tooltip="Hrast"/>
              </a:rPr>
              <a:t>hrastov</a:t>
            </a:r>
            <a:r>
              <a:rPr lang="hr-HR" dirty="0" smtClean="0"/>
              <a:t> žir. Kruh od žirova </a:t>
            </a:r>
            <a:r>
              <a:rPr lang="hr-HR" dirty="0" smtClean="0">
                <a:hlinkClick r:id="rId21" tooltip="Hrast crnika"/>
              </a:rPr>
              <a:t>česmine</a:t>
            </a:r>
            <a:r>
              <a:rPr lang="hr-HR" dirty="0" smtClean="0"/>
              <a:t> pripremali su stanovnici </a:t>
            </a:r>
            <a:r>
              <a:rPr lang="hr-HR" dirty="0" smtClean="0">
                <a:hlinkClick r:id="rId22" tooltip="Šolta"/>
              </a:rPr>
              <a:t>Šolte</a:t>
            </a:r>
            <a:r>
              <a:rPr lang="hr-HR" dirty="0" smtClean="0"/>
              <a:t>, </a:t>
            </a:r>
            <a:r>
              <a:rPr lang="hr-HR" dirty="0" err="1" smtClean="0">
                <a:hlinkClick r:id="rId23" tooltip="Molat"/>
              </a:rPr>
              <a:t>Molata</a:t>
            </a:r>
            <a:r>
              <a:rPr lang="hr-HR" dirty="0" smtClean="0"/>
              <a:t>, </a:t>
            </a:r>
            <a:r>
              <a:rPr lang="hr-HR" dirty="0" err="1" smtClean="0">
                <a:hlinkClick r:id="rId24" tooltip="Veli Iž"/>
              </a:rPr>
              <a:t>Velog</a:t>
            </a:r>
            <a:r>
              <a:rPr lang="hr-HR" dirty="0" smtClean="0">
                <a:hlinkClick r:id="rId24" tooltip="Veli Iž"/>
              </a:rPr>
              <a:t> </a:t>
            </a:r>
            <a:r>
              <a:rPr lang="hr-HR" dirty="0" err="1" smtClean="0">
                <a:hlinkClick r:id="rId24" tooltip="Veli Iž"/>
              </a:rPr>
              <a:t>Iža</a:t>
            </a:r>
            <a:r>
              <a:rPr lang="hr-HR" dirty="0" smtClean="0"/>
              <a:t>. U </a:t>
            </a:r>
            <a:r>
              <a:rPr lang="hr-HR" dirty="0" smtClean="0">
                <a:hlinkClick r:id="rId25" tooltip="Norveška"/>
              </a:rPr>
              <a:t>Norveškoj</a:t>
            </a:r>
            <a:r>
              <a:rPr lang="hr-HR" dirty="0" smtClean="0"/>
              <a:t> i </a:t>
            </a:r>
            <a:r>
              <a:rPr lang="hr-HR" dirty="0" smtClean="0">
                <a:hlinkClick r:id="rId26" tooltip="Švedska"/>
              </a:rPr>
              <a:t>Švedskoj</a:t>
            </a:r>
            <a:r>
              <a:rPr lang="hr-HR" dirty="0" smtClean="0"/>
              <a:t> pripremao se kruh od žirovog brašna, u </a:t>
            </a:r>
            <a:r>
              <a:rPr lang="hr-HR" dirty="0" smtClean="0">
                <a:hlinkClick r:id="rId27" tooltip="Makedonija"/>
              </a:rPr>
              <a:t>Makedoniji</a:t>
            </a:r>
            <a:r>
              <a:rPr lang="hr-HR" dirty="0" smtClean="0"/>
              <a:t> su siromašni sve do </a:t>
            </a:r>
            <a:r>
              <a:rPr lang="hr-HR" dirty="0" smtClean="0">
                <a:hlinkClick r:id="rId28" tooltip="Prvi svjetski rat"/>
              </a:rPr>
              <a:t>Prvog svjetskog rata</a:t>
            </a:r>
            <a:r>
              <a:rPr lang="hr-HR" dirty="0" smtClean="0"/>
              <a:t> pripremali kruh od žira ("</a:t>
            </a:r>
            <a:r>
              <a:rPr lang="hr-HR" i="1" dirty="0" err="1" smtClean="0"/>
              <a:t>želadov</a:t>
            </a:r>
            <a:r>
              <a:rPr lang="hr-HR" i="1" dirty="0" smtClean="0"/>
              <a:t> </a:t>
            </a:r>
            <a:r>
              <a:rPr lang="hr-HR" i="1" dirty="0" err="1" smtClean="0"/>
              <a:t>hleb</a:t>
            </a:r>
            <a:r>
              <a:rPr lang="hr-HR" dirty="0" smtClean="0"/>
              <a:t>"), a u </a:t>
            </a:r>
            <a:r>
              <a:rPr lang="hr-HR" dirty="0" smtClean="0">
                <a:hlinkClick r:id="rId29" tooltip="Italija"/>
              </a:rPr>
              <a:t>Italiji</a:t>
            </a:r>
            <a:r>
              <a:rPr lang="hr-HR" dirty="0" smtClean="0"/>
              <a:t> su se za krušno brašno upotrebljavali žirovi česmine, </a:t>
            </a:r>
            <a:r>
              <a:rPr lang="hr-HR" dirty="0">
                <a:hlinkClick r:id="rId30" tooltip="Hrast sladun (stranica ne postoji)"/>
              </a:rPr>
              <a:t>hrasta </a:t>
            </a:r>
            <a:r>
              <a:rPr lang="hr-HR" dirty="0" err="1">
                <a:hlinkClick r:id="rId30" tooltip="Hrast sladun (stranica ne postoji)"/>
              </a:rPr>
              <a:t>sladuna</a:t>
            </a:r>
            <a:r>
              <a:rPr lang="hr-HR" dirty="0" smtClean="0"/>
              <a:t> i </a:t>
            </a:r>
            <a:r>
              <a:rPr lang="hr-HR" dirty="0" smtClean="0">
                <a:hlinkClick r:id="rId31" tooltip="Hrast lužnjak"/>
              </a:rPr>
              <a:t>lužnjaka</a:t>
            </a:r>
            <a:r>
              <a:rPr lang="hr-HR" dirty="0" smtClean="0"/>
              <a:t>. U </a:t>
            </a:r>
            <a:r>
              <a:rPr lang="hr-HR" dirty="0" smtClean="0">
                <a:hlinkClick r:id="rId32" tooltip="Ukrajina"/>
              </a:rPr>
              <a:t>Ukrajini</a:t>
            </a:r>
            <a:r>
              <a:rPr lang="hr-HR" dirty="0" smtClean="0"/>
              <a:t> se brašno žitarica miješalo brašnom od žira </a:t>
            </a:r>
            <a:r>
              <a:rPr lang="hr-HR" baseline="30000" dirty="0" smtClean="0">
                <a:hlinkClick r:id="rId33"/>
              </a:rPr>
              <a:t>[1]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Slika 3" descr="FrumentumKruh1.jpg"/>
          <p:cNvPicPr>
            <a:picLocks noChangeAspect="1"/>
          </p:cNvPicPr>
          <p:nvPr/>
        </p:nvPicPr>
        <p:blipFill>
          <a:blip r:embed="rId34" cstate="print"/>
          <a:stretch>
            <a:fillRect/>
          </a:stretch>
        </p:blipFill>
        <p:spPr>
          <a:xfrm>
            <a:off x="2915816" y="5013176"/>
            <a:ext cx="3721100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187280"/>
          </a:xfrm>
        </p:spPr>
        <p:txBody>
          <a:bodyPr>
            <a:normAutofit/>
          </a:bodyPr>
          <a:lstStyle/>
          <a:p>
            <a:pPr algn="ctr"/>
            <a:r>
              <a:rPr lang="hr-HR" sz="15000" dirty="0" smtClean="0"/>
              <a:t>KRAJ</a:t>
            </a:r>
            <a:endParaRPr lang="hr-HR" sz="1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</TotalTime>
  <Words>88</Words>
  <Application>Microsoft Office PowerPoint</Application>
  <PresentationFormat>Prikaz na zaslonu (4:3)</PresentationFormat>
  <Paragraphs>12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Papir</vt:lpstr>
      <vt:lpstr>KRUH</vt:lpstr>
      <vt:lpstr>Slajd 2</vt:lpstr>
      <vt:lpstr>Slajd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KRUH</dc:title>
  <dc:creator>Korisnik</dc:creator>
  <cp:lastModifiedBy>Korisnik</cp:lastModifiedBy>
  <cp:revision>3</cp:revision>
  <dcterms:created xsi:type="dcterms:W3CDTF">2011-10-17T11:36:43Z</dcterms:created>
  <dcterms:modified xsi:type="dcterms:W3CDTF">2011-10-17T11:58:29Z</dcterms:modified>
</cp:coreProperties>
</file>